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4.png" ContentType="image/png"/>
  <Override PartName="/ppt/media/image13.jpeg" ContentType="image/jpeg"/>
  <Override PartName="/ppt/media/image5.png" ContentType="image/png"/>
  <Override PartName="/ppt/media/image8.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9.xml.rels" ContentType="application/vnd.openxmlformats-package.relationships+xml"/>
  <Override PartName="/ppt/slides/_rels/slide10.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50.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itle 1"/>
          <p:cNvSpPr/>
          <p:nvPr/>
        </p:nvSpPr>
        <p:spPr>
          <a:xfrm>
            <a:off x="819360" y="128160"/>
            <a:ext cx="7509600" cy="321300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0" lang="en-US" sz="4000" spc="-1" strike="noStrike" cap="all">
                <a:solidFill>
                  <a:srgbClr val="ffffff"/>
                </a:solidFill>
                <a:latin typeface="Century Gothic"/>
                <a:ea typeface="DejaVu Sans"/>
              </a:rPr>
              <a:t>Formal Methods in Software Engineering</a:t>
            </a:r>
            <a:endParaRPr b="0" lang="en-US" sz="4000" spc="-1" strike="noStrike">
              <a:latin typeface="Arial"/>
            </a:endParaRPr>
          </a:p>
        </p:txBody>
      </p:sp>
      <p:sp>
        <p:nvSpPr>
          <p:cNvPr id="77" name="Subtitle 2"/>
          <p:cNvSpPr/>
          <p:nvPr/>
        </p:nvSpPr>
        <p:spPr>
          <a:xfrm>
            <a:off x="1289880" y="3657600"/>
            <a:ext cx="7853760" cy="274212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360"/>
              </a:spcBef>
              <a:spcAft>
                <a:spcPts val="601"/>
              </a:spcAft>
              <a:tabLst>
                <a:tab algn="l" pos="0"/>
              </a:tabLst>
            </a:pPr>
            <a:r>
              <a:rPr b="0" lang="en-US" sz="1800" spc="-1" strike="noStrike" cap="small">
                <a:solidFill>
                  <a:srgbClr val="ffffff"/>
                </a:solidFill>
                <a:latin typeface="Century Gothic"/>
                <a:ea typeface="DejaVu Sans"/>
              </a:rPr>
              <a:t>Lecture # 01</a:t>
            </a:r>
            <a:endParaRPr b="0" lang="en-US" sz="1800" spc="-1" strike="noStrike">
              <a:latin typeface="Arial"/>
            </a:endParaRPr>
          </a:p>
          <a:p>
            <a:pPr algn="ctr">
              <a:lnSpc>
                <a:spcPct val="100000"/>
              </a:lnSpc>
              <a:spcBef>
                <a:spcPts val="360"/>
              </a:spcBef>
              <a:spcAft>
                <a:spcPts val="601"/>
              </a:spcAft>
              <a:tabLst>
                <a:tab algn="l" pos="0"/>
              </a:tabLst>
            </a:pPr>
            <a:r>
              <a:rPr b="1" lang="en-US" sz="1800" spc="-1" strike="noStrike" cap="small">
                <a:solidFill>
                  <a:srgbClr val="ffffff"/>
                </a:solidFill>
                <a:latin typeface="Century Gothic"/>
                <a:ea typeface="DejaVu Sans"/>
              </a:rPr>
              <a:t>Introduction to Formal Methods</a:t>
            </a:r>
            <a:endParaRPr b="0" lang="en-US" sz="1800" spc="-1" strike="noStrike">
              <a:latin typeface="Arial"/>
            </a:endParaRPr>
          </a:p>
          <a:p>
            <a:pPr>
              <a:lnSpc>
                <a:spcPct val="100000"/>
              </a:lnSpc>
              <a:spcBef>
                <a:spcPts val="360"/>
              </a:spcBef>
              <a:spcAft>
                <a:spcPts val="601"/>
              </a:spcAft>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fontScale="66000"/>
          </a:bodyPr>
          <a:p>
            <a:pPr>
              <a:lnSpc>
                <a:spcPct val="100000"/>
              </a:lnSpc>
            </a:pPr>
            <a:r>
              <a:rPr b="1" lang="en-US" sz="3600" spc="-1" strike="noStrike" cap="all">
                <a:solidFill>
                  <a:srgbClr val="ffffff"/>
                </a:solidFill>
                <a:latin typeface="Century Gothic"/>
                <a:ea typeface="DejaVu Sans"/>
              </a:rPr>
              <a:t>Apple Maps gives us directions to nowhere (2012)</a:t>
            </a:r>
            <a:endParaRPr b="0" lang="en-US" sz="3600" spc="-1" strike="noStrike">
              <a:latin typeface="Arial"/>
            </a:endParaRPr>
          </a:p>
        </p:txBody>
      </p:sp>
      <p:sp>
        <p:nvSpPr>
          <p:cNvPr id="103" name="Content Placeholder 2"/>
          <p:cNvSpPr/>
          <p:nvPr/>
        </p:nvSpPr>
        <p:spPr>
          <a:xfrm>
            <a:off x="818280" y="2061000"/>
            <a:ext cx="7510320" cy="40399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Picture 2" descr=""/>
          <p:cNvPicPr/>
          <p:nvPr/>
        </p:nvPicPr>
        <p:blipFill>
          <a:blip r:embed="rId1"/>
          <a:stretch/>
        </p:blipFill>
        <p:spPr>
          <a:xfrm>
            <a:off x="6134040" y="76320"/>
            <a:ext cx="3008880" cy="1522800"/>
          </a:xfrm>
          <a:prstGeom prst="rect">
            <a:avLst/>
          </a:prstGeom>
          <a:ln w="0">
            <a:noFill/>
          </a:ln>
        </p:spPr>
      </p:pic>
      <p:sp>
        <p:nvSpPr>
          <p:cNvPr id="105" name="Title 1"/>
          <p:cNvSpPr/>
          <p:nvPr/>
        </p:nvSpPr>
        <p:spPr>
          <a:xfrm>
            <a:off x="-76320" y="490680"/>
            <a:ext cx="7237800" cy="114192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Importance of Software</a:t>
            </a:r>
            <a:endParaRPr b="0" lang="en-US" sz="3600" spc="-1" strike="noStrike">
              <a:latin typeface="Arial"/>
            </a:endParaRPr>
          </a:p>
        </p:txBody>
      </p:sp>
      <p:sp>
        <p:nvSpPr>
          <p:cNvPr id="106"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38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Software is present everywhere microwave oven, cars and software use is expanded.</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That means a small software error can cause your microwave oven to explode, where system failure can cause losses more than the system itself.</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A software problem can cause life loses.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We have to be careful for the use of such systems, where loss of life is a bigger loss.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Importance of formal methods in Software</a:t>
            </a:r>
            <a:endParaRPr b="0" lang="en-US" sz="3600" spc="-1" strike="noStrike">
              <a:latin typeface="Arial"/>
            </a:endParaRPr>
          </a:p>
        </p:txBody>
      </p:sp>
      <p:sp>
        <p:nvSpPr>
          <p:cNvPr id="10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2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This is what we are going to study in formal methods.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Methods to ensure that software is</a:t>
            </a:r>
            <a:endParaRPr b="0" lang="en-US" sz="2400" spc="-1" strike="noStrike">
              <a:latin typeface="Arial"/>
            </a:endParaRPr>
          </a:p>
          <a:p>
            <a:pPr marL="393120">
              <a:lnSpc>
                <a:spcPct val="150000"/>
              </a:lnSpc>
              <a:spcBef>
                <a:spcPts val="439"/>
              </a:spcBef>
              <a:spcAft>
                <a:spcPts val="601"/>
              </a:spcAft>
              <a:tabLst>
                <a:tab algn="l" pos="0"/>
              </a:tabLst>
            </a:pPr>
            <a:r>
              <a:rPr b="0" lang="en-US" sz="2200" spc="-1" strike="noStrike" cap="small">
                <a:solidFill>
                  <a:srgbClr val="ffffff"/>
                </a:solidFill>
                <a:latin typeface="Century Gothic"/>
                <a:ea typeface="DejaVu Sans"/>
              </a:rPr>
              <a:t> </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tabLst>
                <a:tab algn="l" pos="0"/>
              </a:tabLst>
            </a:pPr>
            <a:r>
              <a:rPr b="0" lang="en-US" sz="2200" spc="-1" strike="noStrike" cap="small">
                <a:solidFill>
                  <a:srgbClr val="ffffff"/>
                </a:solidFill>
                <a:latin typeface="Century Gothic"/>
                <a:ea typeface="DejaVu Sans"/>
              </a:rPr>
              <a:t>Correct</a:t>
            </a:r>
            <a:endParaRPr b="0" lang="en-US" sz="2200" spc="-1" strike="noStrike">
              <a:latin typeface="Arial"/>
            </a:endParaRPr>
          </a:p>
          <a:p>
            <a:pPr marL="393120">
              <a:lnSpc>
                <a:spcPct val="150000"/>
              </a:lnSpc>
              <a:spcBef>
                <a:spcPts val="439"/>
              </a:spcBef>
              <a:spcAft>
                <a:spcPts val="601"/>
              </a:spcAft>
              <a:tabLst>
                <a:tab algn="l" pos="0"/>
              </a:tabLst>
            </a:pPr>
            <a:endParaRPr b="0" lang="en-US" sz="2200" spc="-1" strike="noStrike">
              <a:latin typeface="Arial"/>
            </a:endParaRPr>
          </a:p>
          <a:p>
            <a:pPr marL="393120">
              <a:lnSpc>
                <a:spcPct val="150000"/>
              </a:lnSpc>
              <a:spcBef>
                <a:spcPts val="439"/>
              </a:spcBef>
              <a:spcAft>
                <a:spcPts val="601"/>
              </a:spcAft>
              <a:tabLst>
                <a:tab algn="l" pos="0"/>
              </a:tabLst>
            </a:pP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tabLst>
                <a:tab algn="l" pos="0"/>
              </a:tabLst>
            </a:pPr>
            <a:r>
              <a:rPr b="0" lang="en-US" sz="2200" spc="-1" strike="noStrike" cap="small">
                <a:solidFill>
                  <a:srgbClr val="ffffff"/>
                </a:solidFill>
                <a:latin typeface="Century Gothic"/>
                <a:ea typeface="DejaVu Sans"/>
              </a:rPr>
              <a:t>Reliable</a:t>
            </a:r>
            <a:endParaRPr b="0" lang="en-US" sz="2200" spc="-1" strike="noStrike">
              <a:latin typeface="Arial"/>
            </a:endParaRPr>
          </a:p>
          <a:p>
            <a:pPr>
              <a:lnSpc>
                <a:spcPct val="150000"/>
              </a:lnSpc>
              <a:spcBef>
                <a:spcPts val="479"/>
              </a:spcBef>
              <a:spcAft>
                <a:spcPts val="601"/>
              </a:spcAft>
              <a:tabLst>
                <a:tab algn="l" pos="0"/>
              </a:tabLst>
            </a:pPr>
            <a:endParaRPr b="0" lang="en-US" sz="2200" spc="-1" strike="noStrike">
              <a:latin typeface="Arial"/>
            </a:endParaRPr>
          </a:p>
          <a:p>
            <a:pPr>
              <a:lnSpc>
                <a:spcPct val="150000"/>
              </a:lnSpc>
              <a:spcBef>
                <a:spcPts val="479"/>
              </a:spcBef>
              <a:spcAft>
                <a:spcPts val="601"/>
              </a:spcAft>
              <a:tabLst>
                <a:tab algn="l" pos="0"/>
              </a:tabLst>
            </a:pPr>
            <a:endParaRPr b="0" lang="en-US" sz="2200" spc="-1" strike="noStrike">
              <a:latin typeface="Arial"/>
            </a:endParaRPr>
          </a:p>
        </p:txBody>
      </p:sp>
      <p:pic>
        <p:nvPicPr>
          <p:cNvPr id="109" name="Picture 2" descr=""/>
          <p:cNvPicPr/>
          <p:nvPr/>
        </p:nvPicPr>
        <p:blipFill>
          <a:blip r:embed="rId1"/>
          <a:stretch/>
        </p:blipFill>
        <p:spPr>
          <a:xfrm>
            <a:off x="3352680" y="3402720"/>
            <a:ext cx="821880" cy="821880"/>
          </a:xfrm>
          <a:prstGeom prst="rect">
            <a:avLst/>
          </a:prstGeom>
          <a:ln w="0">
            <a:noFill/>
          </a:ln>
        </p:spPr>
      </p:pic>
      <p:pic>
        <p:nvPicPr>
          <p:cNvPr id="110" name="Picture 3" descr=""/>
          <p:cNvPicPr/>
          <p:nvPr/>
        </p:nvPicPr>
        <p:blipFill>
          <a:blip r:embed="rId2"/>
          <a:stretch/>
        </p:blipFill>
        <p:spPr>
          <a:xfrm>
            <a:off x="3169800" y="4503960"/>
            <a:ext cx="1187640" cy="1187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fontScale="66000"/>
          </a:bodyPr>
          <a:p>
            <a:pPr>
              <a:lnSpc>
                <a:spcPct val="100000"/>
              </a:lnSpc>
            </a:pPr>
            <a:r>
              <a:rPr b="0" lang="en-US" sz="3600" spc="-1" strike="noStrike" cap="all">
                <a:solidFill>
                  <a:srgbClr val="ffffff"/>
                </a:solidFill>
                <a:latin typeface="Century Gothic"/>
                <a:ea typeface="DejaVu Sans"/>
              </a:rPr>
              <a:t>Importance of formal methods in Software contd..</a:t>
            </a:r>
            <a:endParaRPr b="0" lang="en-US" sz="3600" spc="-1" strike="noStrike">
              <a:latin typeface="Arial"/>
            </a:endParaRPr>
          </a:p>
        </p:txBody>
      </p:sp>
      <p:sp>
        <p:nvSpPr>
          <p:cNvPr id="112"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These two attributes deal with the software quality.</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To achieve software quality, we apply different techniques.</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Testing</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Verification </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Validation </a:t>
            </a:r>
            <a:endParaRPr b="0" lang="en-US" sz="2200" spc="-1" strike="noStrike">
              <a:latin typeface="Arial"/>
            </a:endParaRPr>
          </a:p>
          <a:p>
            <a:pPr>
              <a:lnSpc>
                <a:spcPct val="150000"/>
              </a:lnSpc>
              <a:spcBef>
                <a:spcPts val="479"/>
              </a:spcBef>
              <a:spcAft>
                <a:spcPts val="6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Testing</a:t>
            </a:r>
            <a:endParaRPr b="0" lang="en-US" sz="3600" spc="-1" strike="noStrike">
              <a:latin typeface="Arial"/>
            </a:endParaRPr>
          </a:p>
        </p:txBody>
      </p:sp>
      <p:sp>
        <p:nvSpPr>
          <p:cNvPr id="114"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61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Black box testing</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Test input versus output</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Input</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Two numbers</a:t>
            </a:r>
            <a:endParaRPr b="0" lang="en-US" sz="20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Output</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 </a:t>
            </a:r>
            <a:r>
              <a:rPr b="0" lang="en-US" sz="2000" spc="-1" strike="noStrike" cap="small">
                <a:solidFill>
                  <a:srgbClr val="ffffff"/>
                </a:solidFill>
                <a:latin typeface="Century Gothic"/>
                <a:ea typeface="DejaVu Sans"/>
              </a:rPr>
              <a:t>average</a:t>
            </a:r>
            <a:endParaRPr b="0" lang="en-US" sz="20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White box testing</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Test the structure of program.</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For loops testing, condition testing</a:t>
            </a:r>
            <a:endParaRPr b="0" lang="en-US" sz="2000" spc="-1" strike="noStrike">
              <a:latin typeface="Arial"/>
            </a:endParaRPr>
          </a:p>
          <a:p>
            <a:pP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itle 1"/>
          <p:cNvSpPr/>
          <p:nvPr/>
        </p:nvSpPr>
        <p:spPr>
          <a:xfrm>
            <a:off x="457200" y="2286000"/>
            <a:ext cx="8228520" cy="1141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600" spc="-1" strike="noStrike" cap="all">
                <a:solidFill>
                  <a:srgbClr val="ffffff"/>
                </a:solidFill>
                <a:latin typeface="Century Gothic"/>
                <a:ea typeface="DejaVu Sans"/>
              </a:rPr>
              <a:t>Can we test every system?</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ontent Placeholder 2"/>
          <p:cNvSpPr/>
          <p:nvPr/>
        </p:nvSpPr>
        <p:spPr>
          <a:xfrm>
            <a:off x="762120" y="2286000"/>
            <a:ext cx="8228520" cy="1904040"/>
          </a:xfrm>
          <a:prstGeom prst="rect">
            <a:avLst/>
          </a:prstGeom>
          <a:noFill/>
          <a:ln w="0">
            <a:noFill/>
          </a:ln>
        </p:spPr>
        <p:style>
          <a:lnRef idx="0"/>
          <a:fillRef idx="0"/>
          <a:effectRef idx="0"/>
          <a:fontRef idx="minor"/>
        </p:style>
        <p:txBody>
          <a:bodyPr lIns="90000" rIns="90000" tIns="45000" bIns="45000">
            <a:normAutofit fontScale="89000"/>
          </a:bodyPr>
          <a:p>
            <a:pPr marL="285840" indent="-284760">
              <a:lnSpc>
                <a:spcPct val="150000"/>
              </a:lnSpc>
              <a:spcBef>
                <a:spcPts val="479"/>
              </a:spcBef>
              <a:spcAft>
                <a:spcPts val="601"/>
              </a:spcAft>
              <a:tabLst>
                <a:tab algn="l" pos="0"/>
              </a:tabLst>
            </a:pPr>
            <a:r>
              <a:rPr b="0" i="1" lang="en-US" sz="2400" spc="-1" strike="noStrike" cap="small">
                <a:solidFill>
                  <a:srgbClr val="ffffff"/>
                </a:solidFill>
                <a:latin typeface="Century Gothic"/>
                <a:ea typeface="DejaVu Sans"/>
              </a:rPr>
              <a:t>"Testing can show the presence of errors, but not their absence." </a:t>
            </a:r>
            <a:br/>
            <a:r>
              <a:rPr b="0" lang="en-US" sz="2400" spc="-1" strike="noStrike" cap="small">
                <a:solidFill>
                  <a:srgbClr val="ffffff"/>
                </a:solidFill>
                <a:latin typeface="Century Gothic"/>
                <a:ea typeface="DejaVu Sans"/>
              </a:rPr>
              <a:t>     - </a:t>
            </a:r>
            <a:r>
              <a:rPr b="1" lang="en-US" sz="2400" spc="-1" strike="noStrike" cap="small">
                <a:solidFill>
                  <a:srgbClr val="ffffff"/>
                </a:solidFill>
                <a:latin typeface="Century Gothic"/>
                <a:ea typeface="DejaVu Sans"/>
              </a:rPr>
              <a:t>Edsger Dijkstra</a:t>
            </a:r>
            <a:b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Testing contd..</a:t>
            </a:r>
            <a:endParaRPr b="0" lang="en-US" sz="3600" spc="-1" strike="noStrike">
              <a:latin typeface="Arial"/>
            </a:endParaRPr>
          </a:p>
        </p:txBody>
      </p:sp>
      <p:sp>
        <p:nvSpPr>
          <p:cNvPr id="11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35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In testing we develop test cases and define scenarios, it is not possible to have all scenarios .</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Program to show equality of two strings.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isequal(“cat”, ”dog”) expected false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isequal(“testing”, ”testing”) expected true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isequal(“house”, ”home”) expected false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isequal(“house”,”mouse”) expected false.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No number of test cases assure this.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Testing Contd..</a:t>
            </a:r>
            <a:endParaRPr b="0" lang="en-US" sz="3600" spc="-1" strike="noStrike">
              <a:latin typeface="Arial"/>
            </a:endParaRPr>
          </a:p>
        </p:txBody>
      </p:sp>
      <p:sp>
        <p:nvSpPr>
          <p:cNvPr id="120" name="Content Placeholder 2"/>
          <p:cNvSpPr/>
          <p:nvPr/>
        </p:nvSpPr>
        <p:spPr>
          <a:xfrm>
            <a:off x="457200" y="2057400"/>
            <a:ext cx="8228520" cy="1218240"/>
          </a:xfrm>
          <a:prstGeom prst="rect">
            <a:avLst/>
          </a:prstGeom>
          <a:noFill/>
          <a:ln w="0">
            <a:noFill/>
          </a:ln>
        </p:spPr>
        <p:style>
          <a:lnRef idx="0"/>
          <a:fillRef idx="0"/>
          <a:effectRef idx="0"/>
          <a:fontRef idx="minor"/>
        </p:style>
        <p:txBody>
          <a:bodyPr lIns="90000" rIns="90000" tIns="45000" bIns="45000">
            <a:normAutofit fontScale="48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Same is case with structural testing, white box testing.</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What is wrong with the following code?</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pic>
        <p:nvPicPr>
          <p:cNvPr id="121" name="Picture 3" descr=""/>
          <p:cNvPicPr/>
          <p:nvPr/>
        </p:nvPicPr>
        <p:blipFill>
          <a:blip r:embed="rId1"/>
          <a:stretch/>
        </p:blipFill>
        <p:spPr>
          <a:xfrm>
            <a:off x="2133720" y="3352680"/>
            <a:ext cx="4970880" cy="2046960"/>
          </a:xfrm>
          <a:prstGeom prst="rect">
            <a:avLst/>
          </a:prstGeom>
          <a:ln w="9525">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Reliability</a:t>
            </a:r>
            <a:endParaRPr b="0" lang="en-US" sz="3600" spc="-1" strike="noStrike">
              <a:latin typeface="Arial"/>
            </a:endParaRPr>
          </a:p>
        </p:txBody>
      </p:sp>
      <p:sp>
        <p:nvSpPr>
          <p:cNvPr id="123"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Obviously there is no guarantee in life but every one wants to have reliable software.</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Objectives</a:t>
            </a:r>
            <a:endParaRPr b="0" lang="en-US" sz="3600" spc="-1" strike="noStrike">
              <a:latin typeface="Arial"/>
            </a:endParaRPr>
          </a:p>
        </p:txBody>
      </p:sp>
      <p:sp>
        <p:nvSpPr>
          <p:cNvPr id="79"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32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In this course students will learn how to represent computing systems with both state-based and process based algebra models. </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They specify computing systems formally, </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reason about specifications,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and verify their properties. </a:t>
            </a:r>
            <a:endParaRPr b="0" lang="en-US" sz="22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They connect specifications to programmes through</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Refinement and</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decomposition.</a:t>
            </a:r>
            <a:endParaRPr b="0" lang="en-US" sz="22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They use theorem proving and model checking tools.</a:t>
            </a:r>
            <a:endParaRPr b="0" lang="en-US" sz="2400" spc="-1" strike="noStrike">
              <a:latin typeface="Arial"/>
            </a:endParaRPr>
          </a:p>
        </p:txBody>
      </p:sp>
      <p:pic>
        <p:nvPicPr>
          <p:cNvPr id="80" name="Picture 2" descr=""/>
          <p:cNvPicPr/>
          <p:nvPr/>
        </p:nvPicPr>
        <p:blipFill>
          <a:blip r:embed="rId1"/>
          <a:stretch/>
        </p:blipFill>
        <p:spPr>
          <a:xfrm>
            <a:off x="6553080" y="133200"/>
            <a:ext cx="2466000" cy="18468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ontent Placeholder 2"/>
          <p:cNvSpPr/>
          <p:nvPr/>
        </p:nvSpPr>
        <p:spPr>
          <a:xfrm>
            <a:off x="533520" y="2286000"/>
            <a:ext cx="8228520" cy="1721160"/>
          </a:xfrm>
          <a:prstGeom prst="rect">
            <a:avLst/>
          </a:prstGeom>
          <a:noFill/>
          <a:ln w="0">
            <a:noFill/>
          </a:ln>
        </p:spPr>
        <p:style>
          <a:lnRef idx="0"/>
          <a:fillRef idx="0"/>
          <a:effectRef idx="0"/>
          <a:fontRef idx="minor"/>
        </p:style>
        <p:txBody>
          <a:bodyPr lIns="90000" rIns="90000" tIns="45000" bIns="45000">
            <a:noAutofit/>
          </a:bodyPr>
          <a:p>
            <a:pPr marL="285840" indent="-284760" algn="just">
              <a:lnSpc>
                <a:spcPct val="150000"/>
              </a:lnSpc>
              <a:spcBef>
                <a:spcPts val="479"/>
              </a:spcBef>
              <a:spcAft>
                <a:spcPts val="601"/>
              </a:spcAft>
              <a:buClr>
                <a:srgbClr val="ffffff"/>
              </a:buClr>
              <a:buSzPct val="130000"/>
              <a:buFont typeface="Arial"/>
              <a:buChar char="•"/>
            </a:pPr>
            <a:r>
              <a:rPr b="1" lang="en-US" sz="2400" spc="-1" strike="noStrike" cap="small">
                <a:solidFill>
                  <a:srgbClr val="ffffff"/>
                </a:solidFill>
                <a:latin typeface="Century Gothic"/>
                <a:ea typeface="DejaVu Sans"/>
              </a:rPr>
              <a:t>If ,You fly in a plane 100 times plane crashes 5 times due to software error then ,will you travel through plane?</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Model Based Verification Techniques</a:t>
            </a:r>
            <a:endParaRPr b="0" lang="en-US" sz="3600" spc="-1" strike="noStrike">
              <a:latin typeface="Arial"/>
            </a:endParaRPr>
          </a:p>
        </p:txBody>
      </p:sp>
      <p:sp>
        <p:nvSpPr>
          <p:cNvPr id="126"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51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These verification techniques are based on models describing the possible system behavior in a mathematically precise and unambiguous manner. </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prior to any form of verification</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accurate modeling of systems often leads to the discovery of incompleteness, ambiguities, and inconsistencies in informal system specifications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Model Based Verification Techniques contd..</a:t>
            </a:r>
            <a:endParaRPr b="0" lang="en-US" sz="3600" spc="-1" strike="noStrike">
              <a:latin typeface="Arial"/>
            </a:endParaRPr>
          </a:p>
        </p:txBody>
      </p:sp>
      <p:sp>
        <p:nvSpPr>
          <p:cNvPr id="12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52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system models are accompanied by algorithms that systematically explore all states of the system model.</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This provides the basis for a whole range of verification techniques ranging from an exhaustive exploration (model checking) to experiments with a restrictive set of scenarios in the model (simulation), or in reality (testing).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itle 1"/>
          <p:cNvSpPr/>
          <p:nvPr/>
        </p:nvSpPr>
        <p:spPr>
          <a:xfrm>
            <a:off x="818280" y="596160"/>
            <a:ext cx="7510320" cy="1311480"/>
          </a:xfrm>
          <a:prstGeom prst="rect">
            <a:avLst/>
          </a:prstGeom>
          <a:noFill/>
          <a:ln w="0">
            <a:noFill/>
          </a:ln>
        </p:spPr>
        <p:style>
          <a:lnRef idx="0"/>
          <a:fillRef idx="0"/>
          <a:effectRef idx="0"/>
          <a:fontRef idx="minor"/>
        </p:style>
      </p:sp>
      <p:sp>
        <p:nvSpPr>
          <p:cNvPr id="13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Any verification using model-based techniques is only as good as the model of the system.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itle 1"/>
          <p:cNvSpPr/>
          <p:nvPr/>
        </p:nvSpPr>
        <p:spPr>
          <a:xfrm>
            <a:off x="818280" y="596160"/>
            <a:ext cx="7510320" cy="1311480"/>
          </a:xfrm>
          <a:prstGeom prst="rect">
            <a:avLst/>
          </a:prstGeom>
          <a:noFill/>
          <a:ln w="0">
            <a:noFill/>
          </a:ln>
        </p:spPr>
        <p:style>
          <a:lnRef idx="0"/>
          <a:fillRef idx="0"/>
          <a:effectRef idx="0"/>
          <a:fontRef idx="minor"/>
        </p:style>
      </p:sp>
      <p:sp>
        <p:nvSpPr>
          <p:cNvPr id="132"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0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Model checking is a verification technique that explores all possible system states in a brute-force manner.</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Similar to a computer chess program that checks possible moves, a model checker, the software tool that performs the model checking, examines all possible system scenarios in a systematic manner.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1"/>
          <p:cNvSpPr/>
          <p:nvPr/>
        </p:nvSpPr>
        <p:spPr>
          <a:xfrm>
            <a:off x="818280" y="596160"/>
            <a:ext cx="7510320" cy="1311480"/>
          </a:xfrm>
          <a:prstGeom prst="rect">
            <a:avLst/>
          </a:prstGeom>
          <a:noFill/>
          <a:ln w="0">
            <a:noFill/>
          </a:ln>
        </p:spPr>
        <p:style>
          <a:lnRef idx="0"/>
          <a:fillRef idx="0"/>
          <a:effectRef idx="0"/>
          <a:fontRef idx="minor"/>
        </p:style>
      </p:sp>
      <p:sp>
        <p:nvSpPr>
          <p:cNvPr id="134"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In this way, it can be shown that a given system model truly satisfies a certain property.</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It is a real challenge to examine the largest possible state spaces that can be treated with current means, i.e., processors and memories.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1"/>
          <p:cNvSpPr/>
          <p:nvPr/>
        </p:nvSpPr>
        <p:spPr>
          <a:xfrm>
            <a:off x="818280" y="596160"/>
            <a:ext cx="7510320" cy="1311480"/>
          </a:xfrm>
          <a:prstGeom prst="rect">
            <a:avLst/>
          </a:prstGeom>
          <a:noFill/>
          <a:ln w="0">
            <a:noFill/>
          </a:ln>
        </p:spPr>
        <p:style>
          <a:lnRef idx="0"/>
          <a:fillRef idx="0"/>
          <a:effectRef idx="0"/>
          <a:fontRef idx="minor"/>
        </p:style>
      </p:sp>
      <p:sp>
        <p:nvSpPr>
          <p:cNvPr id="136"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56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Typical properties that can be checked using model checking are of a qualitative nature.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Is the generated result OK?, Can the system reach a deadlock situation, e.g., when two concurrent programs are waiting for each other and thus halting the entire system?</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But also timing properties can be checked: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itle 1"/>
          <p:cNvSpPr/>
          <p:nvPr/>
        </p:nvSpPr>
        <p:spPr>
          <a:xfrm>
            <a:off x="818280" y="596160"/>
            <a:ext cx="7510320" cy="1311480"/>
          </a:xfrm>
          <a:prstGeom prst="rect">
            <a:avLst/>
          </a:prstGeom>
          <a:noFill/>
          <a:ln w="0">
            <a:noFill/>
          </a:ln>
        </p:spPr>
        <p:style>
          <a:lnRef idx="0"/>
          <a:fillRef idx="0"/>
          <a:effectRef idx="0"/>
          <a:fontRef idx="minor"/>
        </p:style>
      </p:sp>
      <p:sp>
        <p:nvSpPr>
          <p:cNvPr id="13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Model checking has been successfully applied to several ICT systems and their applications.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1"/>
          <p:cNvSpPr/>
          <p:nvPr/>
        </p:nvSpPr>
        <p:spPr>
          <a:xfrm>
            <a:off x="818280" y="596160"/>
            <a:ext cx="7510320" cy="1311480"/>
          </a:xfrm>
          <a:prstGeom prst="rect">
            <a:avLst/>
          </a:prstGeom>
          <a:noFill/>
          <a:ln w="0">
            <a:noFill/>
          </a:ln>
        </p:spPr>
        <p:style>
          <a:lnRef idx="0"/>
          <a:fillRef idx="0"/>
          <a:effectRef idx="0"/>
          <a:fontRef idx="minor"/>
        </p:style>
      </p:sp>
      <p:sp>
        <p:nvSpPr>
          <p:cNvPr id="140" name="Content Placeholder 2"/>
          <p:cNvSpPr/>
          <p:nvPr/>
        </p:nvSpPr>
        <p:spPr>
          <a:xfrm>
            <a:off x="818280" y="2061000"/>
            <a:ext cx="7510320" cy="4039920"/>
          </a:xfrm>
          <a:prstGeom prst="rect">
            <a:avLst/>
          </a:prstGeom>
          <a:noFill/>
          <a:ln w="0">
            <a:noFill/>
          </a:ln>
        </p:spPr>
        <p:style>
          <a:lnRef idx="0"/>
          <a:fillRef idx="0"/>
          <a:effectRef idx="0"/>
          <a:fontRef idx="minor"/>
        </p:style>
      </p:sp>
      <p:pic>
        <p:nvPicPr>
          <p:cNvPr id="141" name="Picture 3" descr=""/>
          <p:cNvPicPr/>
          <p:nvPr/>
        </p:nvPicPr>
        <p:blipFill>
          <a:blip r:embed="rId1"/>
          <a:stretch/>
        </p:blipFill>
        <p:spPr>
          <a:xfrm>
            <a:off x="0" y="331560"/>
            <a:ext cx="9142920" cy="61934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Characteristics of Model Checking</a:t>
            </a:r>
            <a:endParaRPr b="0" lang="en-US" sz="3600" spc="-1" strike="noStrike">
              <a:latin typeface="Arial"/>
            </a:endParaRPr>
          </a:p>
        </p:txBody>
      </p:sp>
      <p:sp>
        <p:nvSpPr>
          <p:cNvPr id="143"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Model checking is an automated technique that, given a finite-state model of a system and a formal property, systematically checks whether this property holds for (a given state in) that model.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Book</a:t>
            </a:r>
            <a:endParaRPr b="0" lang="en-US" sz="3600" spc="-1" strike="noStrike">
              <a:latin typeface="Arial"/>
            </a:endParaRPr>
          </a:p>
        </p:txBody>
      </p:sp>
      <p:sp>
        <p:nvSpPr>
          <p:cNvPr id="82" name="Content Placeholder 4"/>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b method an introduction by Steve Schneider</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pic>
        <p:nvPicPr>
          <p:cNvPr id="83" name="Picture 2" descr=""/>
          <p:cNvPicPr/>
          <p:nvPr/>
        </p:nvPicPr>
        <p:blipFill>
          <a:blip r:embed="rId1"/>
          <a:stretch/>
        </p:blipFill>
        <p:spPr>
          <a:xfrm>
            <a:off x="6475680" y="3200400"/>
            <a:ext cx="2210400" cy="23763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a:t>
            </a:r>
            <a:endParaRPr b="0" lang="en-US" sz="3600" spc="-1" strike="noStrike">
              <a:latin typeface="Arial"/>
            </a:endParaRPr>
          </a:p>
        </p:txBody>
      </p:sp>
      <p:pic>
        <p:nvPicPr>
          <p:cNvPr id="145" name="Picture 2" descr=""/>
          <p:cNvPicPr/>
          <p:nvPr/>
        </p:nvPicPr>
        <p:blipFill>
          <a:blip r:embed="rId1"/>
          <a:stretch/>
        </p:blipFill>
        <p:spPr>
          <a:xfrm>
            <a:off x="1828800" y="2209680"/>
            <a:ext cx="5409000" cy="4037400"/>
          </a:xfrm>
          <a:prstGeom prst="rect">
            <a:avLst/>
          </a:prstGeom>
          <a:ln w="9525">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itle 1"/>
          <p:cNvSpPr/>
          <p:nvPr/>
        </p:nvSpPr>
        <p:spPr>
          <a:xfrm>
            <a:off x="228600" y="228600"/>
            <a:ext cx="8228520" cy="11419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 contd..</a:t>
            </a:r>
            <a:endParaRPr b="0" lang="en-US" sz="3600" spc="-1" strike="noStrike">
              <a:latin typeface="Arial"/>
            </a:endParaRPr>
          </a:p>
        </p:txBody>
      </p:sp>
      <p:sp>
        <p:nvSpPr>
          <p:cNvPr id="147" name="Content Placeholder 2"/>
          <p:cNvSpPr/>
          <p:nvPr/>
        </p:nvSpPr>
        <p:spPr>
          <a:xfrm>
            <a:off x="457200" y="1600200"/>
            <a:ext cx="8228520" cy="4723200"/>
          </a:xfrm>
          <a:prstGeom prst="rect">
            <a:avLst/>
          </a:prstGeom>
          <a:noFill/>
          <a:ln w="0">
            <a:noFill/>
          </a:ln>
        </p:spPr>
        <p:style>
          <a:lnRef idx="0"/>
          <a:fillRef idx="0"/>
          <a:effectRef idx="0"/>
          <a:fontRef idx="minor"/>
        </p:style>
        <p:txBody>
          <a:bodyPr lIns="90000" rIns="90000" tIns="45000" bIns="45000">
            <a:normAutofit fontScale="76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Consider the following game to be played by a single person with an urn/jar and as many </a:t>
            </a:r>
            <a:r>
              <a:rPr b="1" lang="en-US" sz="2400" spc="-1" strike="noStrike" cap="small">
                <a:solidFill>
                  <a:srgbClr val="ffffff"/>
                </a:solidFill>
                <a:latin typeface="Century Gothic"/>
                <a:ea typeface="DejaVu Sans"/>
              </a:rPr>
              <a:t>w</a:t>
            </a:r>
            <a:r>
              <a:rPr b="0" lang="en-US" sz="2400" spc="-1" strike="noStrike" cap="small">
                <a:solidFill>
                  <a:srgbClr val="ffffff"/>
                </a:solidFill>
                <a:latin typeface="Century Gothic"/>
                <a:ea typeface="DejaVu Sans"/>
              </a:rPr>
              <a:t> white balls and</a:t>
            </a:r>
            <a:r>
              <a:rPr b="1" lang="en-US" sz="2400" spc="-1" strike="noStrike" cap="small">
                <a:solidFill>
                  <a:srgbClr val="ffffff"/>
                </a:solidFill>
                <a:latin typeface="Century Gothic"/>
                <a:ea typeface="DejaVu Sans"/>
              </a:rPr>
              <a:t> b </a:t>
            </a:r>
            <a:r>
              <a:rPr b="0" lang="en-US" sz="2400" spc="-1" strike="noStrike" cap="small">
                <a:solidFill>
                  <a:srgbClr val="ffffff"/>
                </a:solidFill>
                <a:latin typeface="Century Gothic"/>
                <a:ea typeface="DejaVu Sans"/>
              </a:rPr>
              <a:t>black balls as he needs. </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To begin with, an arbitrary positive number of balls is put into the urn and as long as the urn contains two or more balls, the player repeats the following moves:</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he shakes the urn and, without looking, he takes two balls from the urn;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 contd..</a:t>
            </a:r>
            <a:endParaRPr b="0" lang="en-US" sz="3600" spc="-1" strike="noStrike">
              <a:latin typeface="Arial"/>
            </a:endParaRPr>
          </a:p>
        </p:txBody>
      </p:sp>
      <p:sp>
        <p:nvSpPr>
          <p:cNvPr id="149" name="Content Placeholder 2"/>
          <p:cNvSpPr/>
          <p:nvPr/>
        </p:nvSpPr>
        <p:spPr>
          <a:xfrm>
            <a:off x="457200" y="2163960"/>
            <a:ext cx="8228520" cy="4388040"/>
          </a:xfrm>
          <a:prstGeom prst="rect">
            <a:avLst/>
          </a:prstGeom>
          <a:noFill/>
          <a:ln w="0">
            <a:noFill/>
          </a:ln>
        </p:spPr>
        <p:style>
          <a:lnRef idx="0"/>
          <a:fillRef idx="0"/>
          <a:effectRef idx="0"/>
          <a:fontRef idx="minor"/>
        </p:style>
        <p:txBody>
          <a:bodyPr lIns="90000" rIns="90000" tIns="45000" bIns="45000">
            <a:normAutofit fontScale="52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Rule 1</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if those two balls have the same color </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he throws one black ball into the urn,</a:t>
            </a:r>
            <a:endParaRPr b="0" lang="en-US" sz="20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Rule 2</a:t>
            </a:r>
            <a:endParaRPr b="0" lang="en-US" sz="24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 </a:t>
            </a:r>
            <a:r>
              <a:rPr b="0" lang="en-US" sz="2000" spc="-1" strike="noStrike" cap="small">
                <a:solidFill>
                  <a:srgbClr val="ffffff"/>
                </a:solidFill>
                <a:latin typeface="Century Gothic"/>
                <a:ea typeface="DejaVu Sans"/>
              </a:rPr>
              <a:t>otherwise he returns one white ball into the urn</a:t>
            </a:r>
            <a:endParaRPr b="0" lang="en-US" sz="20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Because each move decreases the total number of balls into the urn by 1, the game is guaranteed to terminate after a finite number of moves and it is not difficult to see that the game ends with exactly 1 ball in the urn. </a:t>
            </a:r>
            <a:endParaRPr b="0" lang="en-US" sz="2200" spc="-1" strike="noStrike">
              <a:latin typeface="Arial"/>
            </a:endParaRPr>
          </a:p>
          <a:p>
            <a:pPr>
              <a:lnSpc>
                <a:spcPct val="150000"/>
              </a:lnSpc>
              <a:spcBef>
                <a:spcPts val="479"/>
              </a:spcBef>
              <a:spcAft>
                <a:spcPts val="6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 contd..</a:t>
            </a:r>
            <a:endParaRPr b="0" lang="en-US" sz="3600" spc="-1" strike="noStrike">
              <a:latin typeface="Arial"/>
            </a:endParaRPr>
          </a:p>
        </p:txBody>
      </p:sp>
      <p:sp>
        <p:nvSpPr>
          <p:cNvPr id="151" name="Content Placeholder 2"/>
          <p:cNvSpPr/>
          <p:nvPr/>
        </p:nvSpPr>
        <p:spPr>
          <a:xfrm>
            <a:off x="457200" y="2240280"/>
            <a:ext cx="8228520" cy="438804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question is: </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What can we say about the color of the final ball when we are given the initial contents of the urn?’”</a:t>
            </a:r>
            <a:endParaRPr b="0" lang="en-US" sz="22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Difficult to answer</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Lets play the same game with different number of balls.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5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 contd..</a:t>
            </a:r>
            <a:endParaRPr b="0" lang="en-US" sz="3600" spc="-1" strike="noStrike">
              <a:latin typeface="Arial"/>
            </a:endParaRPr>
          </a:p>
        </p:txBody>
      </p:sp>
      <p:sp>
        <p:nvSpPr>
          <p:cNvPr id="153" name="Content Placeholder 2"/>
          <p:cNvSpPr/>
          <p:nvPr/>
        </p:nvSpPr>
        <p:spPr>
          <a:xfrm>
            <a:off x="457200" y="1981080"/>
            <a:ext cx="4037400" cy="4524840"/>
          </a:xfrm>
          <a:prstGeom prst="rect">
            <a:avLst/>
          </a:prstGeom>
          <a:noFill/>
          <a:ln w="0">
            <a:noFill/>
          </a:ln>
        </p:spPr>
        <p:style>
          <a:lnRef idx="0"/>
          <a:fillRef idx="0"/>
          <a:effectRef idx="0"/>
          <a:fontRef idx="minor"/>
        </p:style>
        <p:txBody>
          <a:bodyPr lIns="90000" rIns="90000" tIns="45000" bIns="45000">
            <a:normAutofit fontScale="47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One ball game</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The game will end without playing</a:t>
            </a:r>
            <a:endParaRPr b="0" lang="en-US" sz="22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Two balls game</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Three different combinations of balls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One Black, one white</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One White ,one white</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One Black, one black</a:t>
            </a:r>
            <a:endParaRPr b="0" lang="en-US" sz="2200" spc="-1" strike="noStrike">
              <a:latin typeface="Arial"/>
            </a:endParaRPr>
          </a:p>
        </p:txBody>
      </p:sp>
      <p:sp>
        <p:nvSpPr>
          <p:cNvPr id="154" name="Oval 3"/>
          <p:cNvSpPr/>
          <p:nvPr/>
        </p:nvSpPr>
        <p:spPr>
          <a:xfrm>
            <a:off x="5562720" y="205740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55" name="Oval 4"/>
          <p:cNvSpPr/>
          <p:nvPr/>
        </p:nvSpPr>
        <p:spPr>
          <a:xfrm>
            <a:off x="6705720" y="205740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grpSp>
        <p:nvGrpSpPr>
          <p:cNvPr id="156" name="Group 11"/>
          <p:cNvGrpSpPr/>
          <p:nvPr/>
        </p:nvGrpSpPr>
        <p:grpSpPr>
          <a:xfrm>
            <a:off x="5943600" y="4495680"/>
            <a:ext cx="989640" cy="1370880"/>
            <a:chOff x="5943600" y="4495680"/>
            <a:chExt cx="989640" cy="1370880"/>
          </a:xfrm>
        </p:grpSpPr>
        <p:sp>
          <p:nvSpPr>
            <p:cNvPr id="157" name="Oval 5"/>
            <p:cNvSpPr/>
            <p:nvPr/>
          </p:nvSpPr>
          <p:spPr>
            <a:xfrm>
              <a:off x="6629400" y="556272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58" name="Oval 6"/>
            <p:cNvSpPr/>
            <p:nvPr/>
          </p:nvSpPr>
          <p:spPr>
            <a:xfrm>
              <a:off x="5943600" y="556272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59" name="Oval 7"/>
            <p:cNvSpPr/>
            <p:nvPr/>
          </p:nvSpPr>
          <p:spPr>
            <a:xfrm>
              <a:off x="6629400" y="502920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0" name="Oval 8"/>
            <p:cNvSpPr/>
            <p:nvPr/>
          </p:nvSpPr>
          <p:spPr>
            <a:xfrm>
              <a:off x="5943600" y="502920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1" name="Oval 9"/>
            <p:cNvSpPr/>
            <p:nvPr/>
          </p:nvSpPr>
          <p:spPr>
            <a:xfrm>
              <a:off x="6629400" y="449568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2" name="Oval 10"/>
            <p:cNvSpPr/>
            <p:nvPr/>
          </p:nvSpPr>
          <p:spPr>
            <a:xfrm>
              <a:off x="5943600" y="449568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ontent Placeholder 2"/>
          <p:cNvSpPr/>
          <p:nvPr/>
        </p:nvSpPr>
        <p:spPr>
          <a:xfrm>
            <a:off x="1066680" y="2438280"/>
            <a:ext cx="2589840" cy="684720"/>
          </a:xfrm>
          <a:prstGeom prst="rect">
            <a:avLst/>
          </a:prstGeom>
          <a:noFill/>
          <a:ln w="0">
            <a:noFill/>
          </a:ln>
        </p:spPr>
        <p:style>
          <a:lnRef idx="0"/>
          <a:fillRef idx="0"/>
          <a:effectRef idx="0"/>
          <a:fontRef idx="minor"/>
        </p:style>
        <p:txBody>
          <a:bodyPr lIns="90000" rIns="90000" tIns="45000" bIns="45000">
            <a:normAutofit fontScale="94000"/>
          </a:bodyPr>
          <a:p>
            <a:pPr marL="285840" indent="-284760">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2 ball game</a:t>
            </a:r>
            <a:endParaRPr b="0" lang="en-US" sz="2400" spc="-1" strike="noStrike">
              <a:latin typeface="Arial"/>
            </a:endParaRPr>
          </a:p>
          <a:p>
            <a:pPr marL="285840" indent="-284760">
              <a:lnSpc>
                <a:spcPct val="150000"/>
              </a:lnSpc>
              <a:spcBef>
                <a:spcPts val="479"/>
              </a:spcBef>
              <a:spcAft>
                <a:spcPts val="601"/>
              </a:spcAft>
              <a:tabLst>
                <a:tab algn="l" pos="0"/>
              </a:tabLst>
            </a:pPr>
            <a:endParaRPr b="0" lang="en-US" sz="2400" spc="-1" strike="noStrike">
              <a:latin typeface="Arial"/>
            </a:endParaRPr>
          </a:p>
          <a:p>
            <a:pPr marL="285840" indent="-284760">
              <a:lnSpc>
                <a:spcPct val="150000"/>
              </a:lnSpc>
              <a:spcBef>
                <a:spcPts val="479"/>
              </a:spcBef>
              <a:spcAft>
                <a:spcPts val="601"/>
              </a:spcAft>
              <a:tabLst>
                <a:tab algn="l" pos="0"/>
              </a:tabLst>
            </a:pPr>
            <a:endParaRPr b="0" lang="en-US" sz="2400" spc="-1" strike="noStrike">
              <a:latin typeface="Arial"/>
            </a:endParaRPr>
          </a:p>
        </p:txBody>
      </p:sp>
      <p:grpSp>
        <p:nvGrpSpPr>
          <p:cNvPr id="164" name="Group 19"/>
          <p:cNvGrpSpPr/>
          <p:nvPr/>
        </p:nvGrpSpPr>
        <p:grpSpPr>
          <a:xfrm>
            <a:off x="914400" y="3429000"/>
            <a:ext cx="2056320" cy="1446840"/>
            <a:chOff x="914400" y="3429000"/>
            <a:chExt cx="2056320" cy="1446840"/>
          </a:xfrm>
        </p:grpSpPr>
        <p:grpSp>
          <p:nvGrpSpPr>
            <p:cNvPr id="165" name="Group 5"/>
            <p:cNvGrpSpPr/>
            <p:nvPr/>
          </p:nvGrpSpPr>
          <p:grpSpPr>
            <a:xfrm>
              <a:off x="914400" y="3505320"/>
              <a:ext cx="989640" cy="1370520"/>
              <a:chOff x="914400" y="3505320"/>
              <a:chExt cx="989640" cy="1370520"/>
            </a:xfrm>
          </p:grpSpPr>
          <p:sp>
            <p:nvSpPr>
              <p:cNvPr id="166" name="Oval 6"/>
              <p:cNvSpPr/>
              <p:nvPr/>
            </p:nvSpPr>
            <p:spPr>
              <a:xfrm>
                <a:off x="1600200" y="457200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7" name="Oval 7"/>
              <p:cNvSpPr/>
              <p:nvPr/>
            </p:nvSpPr>
            <p:spPr>
              <a:xfrm>
                <a:off x="914400" y="457200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8" name="Oval 8"/>
              <p:cNvSpPr/>
              <p:nvPr/>
            </p:nvSpPr>
            <p:spPr>
              <a:xfrm>
                <a:off x="1600200" y="403848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69" name="Oval 9"/>
              <p:cNvSpPr/>
              <p:nvPr/>
            </p:nvSpPr>
            <p:spPr>
              <a:xfrm>
                <a:off x="914400" y="403848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70" name="Oval 10"/>
              <p:cNvSpPr/>
              <p:nvPr/>
            </p:nvSpPr>
            <p:spPr>
              <a:xfrm>
                <a:off x="1600200" y="350532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71" name="Oval 11"/>
              <p:cNvSpPr/>
              <p:nvPr/>
            </p:nvSpPr>
            <p:spPr>
              <a:xfrm>
                <a:off x="914400" y="350532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grpSp>
        <p:sp>
          <p:nvSpPr>
            <p:cNvPr id="172" name="Oval 12"/>
            <p:cNvSpPr/>
            <p:nvPr/>
          </p:nvSpPr>
          <p:spPr>
            <a:xfrm>
              <a:off x="2666880" y="403848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73" name="Oval 13"/>
            <p:cNvSpPr/>
            <p:nvPr/>
          </p:nvSpPr>
          <p:spPr>
            <a:xfrm>
              <a:off x="2666880" y="4572000"/>
              <a:ext cx="303840" cy="303840"/>
            </a:xfrm>
            <a:prstGeom prst="ellipse">
              <a:avLst/>
            </a:prstGeom>
            <a:solidFill>
              <a:schemeClr val="tx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74" name="Oval 14"/>
            <p:cNvSpPr/>
            <p:nvPr/>
          </p:nvSpPr>
          <p:spPr>
            <a:xfrm>
              <a:off x="2666880" y="3429000"/>
              <a:ext cx="303840" cy="303840"/>
            </a:xfrm>
            <a:prstGeom prst="ellipse">
              <a:avLst/>
            </a:prstGeom>
            <a:solidFill>
              <a:schemeClr val="bg1"/>
            </a:solidFill>
            <a:ln cap="rnd">
              <a:solidFill>
                <a:srgbClr val="525252"/>
              </a:solidFill>
              <a:round/>
            </a:ln>
          </p:spPr>
          <p:style>
            <a:lnRef idx="2">
              <a:schemeClr val="accent1">
                <a:shade val="50000"/>
              </a:schemeClr>
            </a:lnRef>
            <a:fillRef idx="1">
              <a:schemeClr val="accent1"/>
            </a:fillRef>
            <a:effectRef idx="0">
              <a:schemeClr val="accent1"/>
            </a:effectRef>
            <a:fontRef idx="minor"/>
          </p:style>
        </p:sp>
        <p:sp>
          <p:nvSpPr>
            <p:cNvPr id="175" name="Straight Arrow Connector 16"/>
            <p:cNvSpPr/>
            <p:nvPr/>
          </p:nvSpPr>
          <p:spPr>
            <a:xfrm>
              <a:off x="2133720" y="3657600"/>
              <a:ext cx="379800" cy="360"/>
            </a:xfrm>
            <a:custGeom>
              <a:avLst/>
              <a:gdLst/>
              <a:ahLst/>
              <a:rect l="l" t="t" r="r" b="b"/>
              <a:pathLst>
                <a:path w="21600" h="21600">
                  <a:moveTo>
                    <a:pt x="0" y="0"/>
                  </a:moveTo>
                  <a:lnTo>
                    <a:pt x="21600" y="21600"/>
                  </a:lnTo>
                </a:path>
              </a:pathLst>
            </a:custGeom>
            <a:noFill/>
            <a:ln cap="rnd" w="15875">
              <a:solidFill>
                <a:srgbClr val="6f6f6f"/>
              </a:solidFill>
              <a:round/>
              <a:tailEnd len="med" type="arrow" w="med"/>
            </a:ln>
            <a:effectLst>
              <a:outerShdw algn="ctr" blurRad="50760" dir="5400000" dist="50760" rotWithShape="0">
                <a:schemeClr val="tx1"/>
              </a:outerShdw>
            </a:effectLst>
          </p:spPr>
          <p:style>
            <a:lnRef idx="1">
              <a:schemeClr val="accent1"/>
            </a:lnRef>
            <a:fillRef idx="0">
              <a:schemeClr val="accent1"/>
            </a:fillRef>
            <a:effectRef idx="0">
              <a:schemeClr val="accent1"/>
            </a:effectRef>
            <a:fontRef idx="minor"/>
          </p:style>
        </p:sp>
        <p:sp>
          <p:nvSpPr>
            <p:cNvPr id="176" name="Straight Arrow Connector 17"/>
            <p:cNvSpPr/>
            <p:nvPr/>
          </p:nvSpPr>
          <p:spPr>
            <a:xfrm>
              <a:off x="2133720" y="4114800"/>
              <a:ext cx="379800" cy="360"/>
            </a:xfrm>
            <a:custGeom>
              <a:avLst/>
              <a:gdLst/>
              <a:ahLst/>
              <a:rect l="l" t="t" r="r" b="b"/>
              <a:pathLst>
                <a:path w="21600" h="21600">
                  <a:moveTo>
                    <a:pt x="0" y="0"/>
                  </a:moveTo>
                  <a:lnTo>
                    <a:pt x="21600" y="21600"/>
                  </a:lnTo>
                </a:path>
              </a:pathLst>
            </a:custGeom>
            <a:noFill/>
            <a:ln cap="rnd" w="15875">
              <a:solidFill>
                <a:srgbClr val="6f6f6f"/>
              </a:solidFill>
              <a:round/>
              <a:tailEnd len="med" type="arrow" w="med"/>
            </a:ln>
            <a:effectLst>
              <a:outerShdw algn="ctr" blurRad="50760" dir="5400000" dist="50760" rotWithShape="0">
                <a:schemeClr val="tx1"/>
              </a:outerShdw>
            </a:effectLst>
          </p:spPr>
          <p:style>
            <a:lnRef idx="1">
              <a:schemeClr val="accent1"/>
            </a:lnRef>
            <a:fillRef idx="0">
              <a:schemeClr val="accent1"/>
            </a:fillRef>
            <a:effectRef idx="0">
              <a:schemeClr val="accent1"/>
            </a:effectRef>
            <a:fontRef idx="minor"/>
          </p:style>
        </p:sp>
        <p:sp>
          <p:nvSpPr>
            <p:cNvPr id="177" name="Straight Arrow Connector 18"/>
            <p:cNvSpPr/>
            <p:nvPr/>
          </p:nvSpPr>
          <p:spPr>
            <a:xfrm>
              <a:off x="2133720" y="4724280"/>
              <a:ext cx="379800" cy="360"/>
            </a:xfrm>
            <a:custGeom>
              <a:avLst/>
              <a:gdLst/>
              <a:ahLst/>
              <a:rect l="l" t="t" r="r" b="b"/>
              <a:pathLst>
                <a:path w="21600" h="21600">
                  <a:moveTo>
                    <a:pt x="0" y="0"/>
                  </a:moveTo>
                  <a:lnTo>
                    <a:pt x="21600" y="21600"/>
                  </a:lnTo>
                </a:path>
              </a:pathLst>
            </a:custGeom>
            <a:noFill/>
            <a:ln cap="rnd" w="15875">
              <a:solidFill>
                <a:srgbClr val="6f6f6f"/>
              </a:solidFill>
              <a:round/>
              <a:tailEnd len="med" type="arrow" w="med"/>
            </a:ln>
            <a:effectLst>
              <a:outerShdw algn="ctr" blurRad="50760" dir="5400000" dist="50760" rotWithShape="0">
                <a:schemeClr val="tx1"/>
              </a:outerShdw>
            </a:effectLst>
          </p:spPr>
          <p:style>
            <a:lnRef idx="1">
              <a:schemeClr val="accent1"/>
            </a:lnRef>
            <a:fillRef idx="0">
              <a:schemeClr val="accent1"/>
            </a:fillRef>
            <a:effectRef idx="0">
              <a:schemeClr val="accent1"/>
            </a:effectRef>
            <a:fontRef idx="minor"/>
          </p:style>
        </p:sp>
      </p:grpSp>
      <p:pic>
        <p:nvPicPr>
          <p:cNvPr id="178" name="Picture 2" descr=""/>
          <p:cNvPicPr/>
          <p:nvPr/>
        </p:nvPicPr>
        <p:blipFill>
          <a:blip r:embed="rId1"/>
          <a:stretch/>
        </p:blipFill>
        <p:spPr>
          <a:xfrm>
            <a:off x="4419720" y="2171880"/>
            <a:ext cx="4266000" cy="3618360"/>
          </a:xfrm>
          <a:prstGeom prst="rect">
            <a:avLst/>
          </a:prstGeom>
          <a:ln w="9525">
            <a:noFill/>
          </a:ln>
        </p:spPr>
      </p:pic>
      <p:sp>
        <p:nvSpPr>
          <p:cNvPr id="179" name="TextBox 21"/>
          <p:cNvSpPr/>
          <p:nvPr/>
        </p:nvSpPr>
        <p:spPr>
          <a:xfrm>
            <a:off x="228600" y="533520"/>
            <a:ext cx="7542720" cy="1613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5000" spc="-1" strike="noStrike">
                <a:solidFill>
                  <a:srgbClr val="ffffff"/>
                </a:solidFill>
                <a:latin typeface="Century Gothic"/>
                <a:ea typeface="DejaVu Sans"/>
              </a:rPr>
              <a:t>Dijkstra’s game contd..</a:t>
            </a:r>
            <a:endParaRPr b="0" lang="en-US" sz="50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Dijkstra’s game contd..</a:t>
            </a:r>
            <a:endParaRPr b="0" lang="en-US" sz="3600" spc="-1" strike="noStrike">
              <a:latin typeface="Arial"/>
            </a:endParaRPr>
          </a:p>
        </p:txBody>
      </p:sp>
      <p:sp>
        <p:nvSpPr>
          <p:cNvPr id="181"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Mathematical models use functions.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What is a function?</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Function: </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Putting the balls in jar is a function</a:t>
            </a:r>
            <a:endParaRPr b="0" lang="en-US" sz="2200" spc="-1" strike="noStrike">
              <a:latin typeface="Arial"/>
            </a:endParaRPr>
          </a:p>
          <a:p>
            <a:pPr>
              <a:lnSpc>
                <a:spcPct val="150000"/>
              </a:lnSpc>
              <a:spcBef>
                <a:spcPts val="479"/>
              </a:spcBef>
              <a:spcAft>
                <a:spcPts val="6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Conclusion from 2 and 3 balls game</a:t>
            </a:r>
            <a:endParaRPr b="0" lang="en-US" sz="3600" spc="-1" strike="noStrike">
              <a:latin typeface="Arial"/>
            </a:endParaRPr>
          </a:p>
        </p:txBody>
      </p:sp>
      <p:sp>
        <p:nvSpPr>
          <p:cNvPr id="183" name="Content Placeholder 4"/>
          <p:cNvSpPr/>
          <p:nvPr/>
        </p:nvSpPr>
        <p:spPr>
          <a:xfrm>
            <a:off x="457200" y="2088000"/>
            <a:ext cx="8228520" cy="4388040"/>
          </a:xfrm>
          <a:prstGeom prst="rect">
            <a:avLst/>
          </a:prstGeom>
          <a:noFill/>
          <a:ln w="0">
            <a:noFill/>
          </a:ln>
        </p:spPr>
        <p:style>
          <a:lnRef idx="0"/>
          <a:fillRef idx="0"/>
          <a:effectRef idx="0"/>
          <a:fontRef idx="minor"/>
        </p:style>
        <p:txBody>
          <a:bodyPr lIns="90000" rIns="90000" tIns="45000" bIns="45000">
            <a:normAutofit fontScale="70000"/>
          </a:bodyPr>
          <a:p>
            <a:pPr marL="285840" indent="-284760" algn="just">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Depends on parity of white balls, even or odd parity.</a:t>
            </a:r>
            <a:endParaRPr b="0" lang="en-US" sz="2400" spc="-1" strike="noStrike">
              <a:latin typeface="Arial"/>
            </a:endParaRPr>
          </a:p>
          <a:p>
            <a:pPr marL="285840" indent="-284760" algn="just">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Even number of white balls, last ball is black color.</a:t>
            </a:r>
            <a:endParaRPr b="0" lang="en-US" sz="2400" spc="-1" strike="noStrike">
              <a:latin typeface="Arial"/>
            </a:endParaRPr>
          </a:p>
          <a:p>
            <a:pPr marL="285840" indent="-284760" algn="just">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Odd number of balls, last ball is of white.</a:t>
            </a:r>
            <a:endParaRPr b="0" lang="en-US" sz="2400" spc="-1" strike="noStrike">
              <a:latin typeface="Arial"/>
            </a:endParaRPr>
          </a:p>
          <a:p>
            <a:pPr marL="285840" indent="-284760" algn="just">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If we play with </a:t>
            </a:r>
            <a:r>
              <a:rPr b="1" lang="en-US" sz="2400" spc="-1" strike="noStrike" cap="small">
                <a:solidFill>
                  <a:srgbClr val="ffffff"/>
                </a:solidFill>
                <a:latin typeface="Century Gothic"/>
                <a:ea typeface="DejaVu Sans"/>
              </a:rPr>
              <a:t>100 </a:t>
            </a:r>
            <a:r>
              <a:rPr b="0" lang="en-US" sz="2400" spc="-1" strike="noStrike" cap="small">
                <a:solidFill>
                  <a:srgbClr val="ffffff"/>
                </a:solidFill>
                <a:latin typeface="Century Gothic"/>
                <a:ea typeface="DejaVu Sans"/>
              </a:rPr>
              <a:t>balls, then can we argue or prove our hypothesis? </a:t>
            </a:r>
            <a:endParaRPr b="0" lang="en-US" sz="2400" spc="-1" strike="noStrike">
              <a:latin typeface="Arial"/>
            </a:endParaRPr>
          </a:p>
          <a:p>
            <a:pPr marL="285840" indent="-284760" algn="just">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What is the color of last ball, given </a:t>
            </a:r>
            <a:r>
              <a:rPr b="1" lang="en-US" sz="2400" spc="-1" strike="noStrike" cap="small">
                <a:solidFill>
                  <a:srgbClr val="ffffff"/>
                </a:solidFill>
                <a:latin typeface="Century Gothic"/>
                <a:ea typeface="DejaVu Sans"/>
              </a:rPr>
              <a:t>w</a:t>
            </a:r>
            <a:r>
              <a:rPr b="0" lang="en-US" sz="2400" spc="-1" strike="noStrike" cap="small">
                <a:solidFill>
                  <a:srgbClr val="ffffff"/>
                </a:solidFill>
                <a:latin typeface="Century Gothic"/>
                <a:ea typeface="DejaVu Sans"/>
              </a:rPr>
              <a:t> white balls and </a:t>
            </a:r>
            <a:r>
              <a:rPr b="1" lang="en-US" sz="2400" spc="-1" strike="noStrike" cap="small">
                <a:solidFill>
                  <a:srgbClr val="ffffff"/>
                </a:solidFill>
                <a:latin typeface="Century Gothic"/>
                <a:ea typeface="DejaVu Sans"/>
              </a:rPr>
              <a:t>b</a:t>
            </a:r>
            <a:r>
              <a:rPr b="0" lang="en-US" sz="2400" spc="-1" strike="noStrike" cap="small">
                <a:solidFill>
                  <a:srgbClr val="ffffff"/>
                </a:solidFill>
                <a:latin typeface="Century Gothic"/>
                <a:ea typeface="DejaVu Sans"/>
              </a:rPr>
              <a:t> black balls?</a:t>
            </a:r>
            <a:endParaRPr b="0" lang="en-US" sz="2400" spc="-1" strike="noStrike">
              <a:latin typeface="Arial"/>
            </a:endParaRPr>
          </a:p>
          <a:p>
            <a:pPr algn="just">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What is the output of following code?</a:t>
            </a:r>
            <a:endParaRPr b="0" lang="en-US" sz="3600" spc="-1" strike="noStrike">
              <a:latin typeface="Arial"/>
            </a:endParaRPr>
          </a:p>
        </p:txBody>
      </p:sp>
      <p:pic>
        <p:nvPicPr>
          <p:cNvPr id="185" name="Content Placeholder 3" descr=""/>
          <p:cNvPicPr/>
          <p:nvPr/>
        </p:nvPicPr>
        <p:blipFill>
          <a:blip r:embed="rId1"/>
          <a:stretch/>
        </p:blipFill>
        <p:spPr>
          <a:xfrm>
            <a:off x="609480" y="2666880"/>
            <a:ext cx="7438320" cy="13849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Mathematical model and its proof</a:t>
            </a:r>
            <a:endParaRPr b="0" lang="en-US" sz="3600" spc="-1" strike="noStrike">
              <a:latin typeface="Arial"/>
            </a:endParaRPr>
          </a:p>
        </p:txBody>
      </p:sp>
      <p:sp>
        <p:nvSpPr>
          <p:cNvPr id="187"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30000"/>
          </a:bodyPr>
          <a:p>
            <a:pPr marL="1200240" indent="-284760">
              <a:lnSpc>
                <a:spcPct val="150000"/>
              </a:lnSpc>
              <a:spcBef>
                <a:spcPts val="400"/>
              </a:spcBef>
              <a:spcAft>
                <a:spcPts val="601"/>
              </a:spcAft>
              <a:tabLst>
                <a:tab algn="l" pos="0"/>
              </a:tabLst>
            </a:pPr>
            <a:r>
              <a:rPr b="1" lang="en-US" sz="2000" spc="-1" strike="noStrike" cap="small">
                <a:solidFill>
                  <a:srgbClr val="ffffff"/>
                </a:solidFill>
                <a:latin typeface="Century Gothic"/>
                <a:ea typeface="DejaVu Sans"/>
              </a:rPr>
              <a:t>F(b,w)=</a:t>
            </a:r>
            <a:endParaRPr b="0" lang="en-US" sz="2000" spc="-1" strike="noStrike">
              <a:latin typeface="Arial"/>
            </a:endParaRPr>
          </a:p>
          <a:p>
            <a:pPr lvl="3" marL="1542960" indent="-170280" algn="just">
              <a:lnSpc>
                <a:spcPct val="150000"/>
              </a:lnSpc>
              <a:spcBef>
                <a:spcPts val="479"/>
              </a:spcBef>
              <a:spcAft>
                <a:spcPts val="601"/>
              </a:spcAft>
              <a:buClr>
                <a:srgbClr val="ffffff"/>
              </a:buClr>
              <a:buSzPct val="130000"/>
              <a:buFont typeface="Wingdings" charset="2"/>
              <a:buChar char=""/>
              <a:tabLst>
                <a:tab algn="l" pos="0"/>
              </a:tabLst>
            </a:pPr>
            <a:r>
              <a:rPr b="0" lang="en-US" sz="2400" spc="-1" strike="noStrike" cap="small">
                <a:solidFill>
                  <a:srgbClr val="ffffff"/>
                </a:solidFill>
                <a:latin typeface="Century Gothic"/>
                <a:ea typeface="DejaVu Sans"/>
              </a:rPr>
              <a:t>2 black out,1 black in </a:t>
            </a:r>
            <a:r>
              <a:rPr b="1" lang="en-US" sz="2400" spc="-1" strike="noStrike" cap="small">
                <a:solidFill>
                  <a:srgbClr val="ffffff"/>
                </a:solidFill>
                <a:latin typeface="Century Gothic"/>
                <a:ea typeface="DejaVu Sans"/>
              </a:rPr>
              <a:t>b-2+1, (b-1,w)</a:t>
            </a:r>
            <a:endParaRPr b="0" lang="en-US" sz="2400" spc="-1" strike="noStrike">
              <a:latin typeface="Arial"/>
            </a:endParaRPr>
          </a:p>
          <a:p>
            <a:pPr marL="1542960" indent="-170280" algn="just">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We reduce the number of black balls by 1 and we maintain the number of white balls.</a:t>
            </a:r>
            <a:endParaRPr b="0" lang="en-US" sz="2400" spc="-1" strike="noStrike">
              <a:latin typeface="Arial"/>
            </a:endParaRPr>
          </a:p>
          <a:p>
            <a:pPr lvl="3" marL="1542960" indent="-170280" algn="just">
              <a:lnSpc>
                <a:spcPct val="150000"/>
              </a:lnSpc>
              <a:spcBef>
                <a:spcPts val="479"/>
              </a:spcBef>
              <a:spcAft>
                <a:spcPts val="601"/>
              </a:spcAft>
              <a:buClr>
                <a:srgbClr val="ffffff"/>
              </a:buClr>
              <a:buSzPct val="130000"/>
              <a:buFont typeface="Wingdings" charset="2"/>
              <a:buChar char=""/>
              <a:tabLst>
                <a:tab algn="l" pos="0"/>
              </a:tabLst>
            </a:pPr>
            <a:r>
              <a:rPr b="0" lang="en-US" sz="2400" spc="-1" strike="noStrike" cap="small">
                <a:solidFill>
                  <a:srgbClr val="ffffff"/>
                </a:solidFill>
                <a:latin typeface="Century Gothic"/>
                <a:ea typeface="DejaVu Sans"/>
              </a:rPr>
              <a:t>2 white out,1 black in </a:t>
            </a:r>
            <a:r>
              <a:rPr b="1" lang="en-US" sz="2400" spc="-1" strike="noStrike" cap="small">
                <a:solidFill>
                  <a:srgbClr val="ffffff"/>
                </a:solidFill>
                <a:latin typeface="Century Gothic"/>
                <a:ea typeface="DejaVu Sans"/>
              </a:rPr>
              <a:t>w-2,b+1</a:t>
            </a:r>
            <a:endParaRPr b="0" lang="en-US" sz="2400" spc="-1" strike="noStrike">
              <a:latin typeface="Arial"/>
            </a:endParaRPr>
          </a:p>
          <a:p>
            <a:pPr marL="1542960" indent="-170280" algn="just">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We reduce the number of white balls by 2 and increase the number of black balls by 1.</a:t>
            </a:r>
            <a:endParaRPr b="0" lang="en-US" sz="2400" spc="-1" strike="noStrike">
              <a:latin typeface="Arial"/>
            </a:endParaRPr>
          </a:p>
          <a:p>
            <a:pPr lvl="3" marL="1542960" indent="-170280" algn="just">
              <a:lnSpc>
                <a:spcPct val="150000"/>
              </a:lnSpc>
              <a:spcBef>
                <a:spcPts val="479"/>
              </a:spcBef>
              <a:spcAft>
                <a:spcPts val="601"/>
              </a:spcAft>
              <a:buClr>
                <a:srgbClr val="ffffff"/>
              </a:buClr>
              <a:buSzPct val="130000"/>
              <a:buFont typeface="Wingdings" charset="2"/>
              <a:buChar char=""/>
              <a:tabLst>
                <a:tab algn="l" pos="0"/>
              </a:tabLst>
            </a:pPr>
            <a:r>
              <a:rPr b="0" lang="en-US" sz="2400" spc="-1" strike="noStrike" cap="small">
                <a:solidFill>
                  <a:srgbClr val="ffffff"/>
                </a:solidFill>
                <a:latin typeface="Century Gothic"/>
                <a:ea typeface="DejaVu Sans"/>
              </a:rPr>
              <a:t>1 of each out,1 white </a:t>
            </a:r>
            <a:r>
              <a:rPr b="1" lang="en-US" sz="2400" spc="-1" strike="noStrike" cap="small">
                <a:solidFill>
                  <a:srgbClr val="ffffff"/>
                </a:solidFill>
                <a:latin typeface="Century Gothic"/>
                <a:ea typeface="DejaVu Sans"/>
              </a:rPr>
              <a:t>in b-1,w-1+1=(w)</a:t>
            </a:r>
            <a:endParaRPr b="0" lang="en-US" sz="2400" spc="-1" strike="noStrike">
              <a:latin typeface="Arial"/>
            </a:endParaRPr>
          </a:p>
          <a:p>
            <a:pPr marL="1542960" indent="-170280" algn="just">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we reduce the number of black balls by 1 and maintain the number of white balls.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600" spc="-1" strike="noStrike" cap="all">
                <a:solidFill>
                  <a:srgbClr val="ffffff"/>
                </a:solidFill>
                <a:latin typeface="Century Gothic"/>
                <a:ea typeface="DejaVu Sans"/>
              </a:rPr>
              <a:t>Grading Policy</a:t>
            </a:r>
            <a:endParaRPr b="0" lang="en-US" sz="3600" spc="-1" strike="noStrike">
              <a:latin typeface="Arial"/>
            </a:endParaRPr>
          </a:p>
        </p:txBody>
      </p:sp>
      <p:sp>
        <p:nvSpPr>
          <p:cNvPr id="85" name="Content Placeholder 2"/>
          <p:cNvSpPr/>
          <p:nvPr/>
        </p:nvSpPr>
        <p:spPr>
          <a:xfrm>
            <a:off x="1821960" y="2133720"/>
            <a:ext cx="5180400" cy="4388040"/>
          </a:xfrm>
          <a:prstGeom prst="rect">
            <a:avLst/>
          </a:prstGeom>
          <a:noFill/>
          <a:ln w="0">
            <a:noFill/>
          </a:ln>
        </p:spPr>
        <p:style>
          <a:lnRef idx="0"/>
          <a:fillRef idx="0"/>
          <a:effectRef idx="0"/>
          <a:fontRef idx="minor"/>
        </p:style>
        <p:txBody>
          <a:bodyPr lIns="90000" rIns="90000" tIns="45000" bIns="45000">
            <a:normAutofit/>
          </a:bodyPr>
          <a:p>
            <a:pPr>
              <a:lnSpc>
                <a:spcPct val="150000"/>
              </a:lnSpc>
              <a:spcBef>
                <a:spcPts val="479"/>
              </a:spcBef>
              <a:spcAft>
                <a:spcPts val="601"/>
              </a:spcAft>
            </a:pPr>
            <a:endParaRPr b="0" lang="en-US" sz="1800" spc="-1" strike="noStrike">
              <a:latin typeface="Arial"/>
            </a:endParaRPr>
          </a:p>
          <a:p>
            <a:pPr>
              <a:lnSpc>
                <a:spcPct val="150000"/>
              </a:lnSpc>
              <a:spcBef>
                <a:spcPts val="479"/>
              </a:spcBef>
              <a:spcAft>
                <a:spcPts val="601"/>
              </a:spcAft>
            </a:pPr>
            <a:endParaRPr b="0" lang="en-US" sz="18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Quizes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10%</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Assignments</a:t>
            </a:r>
            <a:r>
              <a:rPr b="0" lang="en-US" sz="22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5%</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Project</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10%</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Mid Term</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25%</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Final Exam</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50%</a:t>
            </a:r>
            <a:endParaRPr b="0" lang="en-US" sz="2400" spc="-1" strike="noStrike">
              <a:latin typeface="Arial"/>
            </a:endParaRPr>
          </a:p>
        </p:txBody>
      </p:sp>
      <p:pic>
        <p:nvPicPr>
          <p:cNvPr id="86" name="Picture 2" descr=""/>
          <p:cNvPicPr/>
          <p:nvPr/>
        </p:nvPicPr>
        <p:blipFill>
          <a:blip r:embed="rId1"/>
          <a:stretch/>
        </p:blipFill>
        <p:spPr>
          <a:xfrm>
            <a:off x="7086600" y="2685960"/>
            <a:ext cx="1675440" cy="27230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Mathematical model and its proof contd..</a:t>
            </a:r>
            <a:endParaRPr b="0" lang="en-US" sz="3600" spc="-1" strike="noStrike">
              <a:latin typeface="Arial"/>
            </a:endParaRPr>
          </a:p>
        </p:txBody>
      </p:sp>
      <p:sp>
        <p:nvSpPr>
          <p:cNvPr id="189"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Total number of balls removed </a:t>
            </a:r>
            <a:r>
              <a:rPr b="1" lang="en-US" sz="2400" spc="-1" strike="noStrike" cap="small">
                <a:solidFill>
                  <a:srgbClr val="ffffff"/>
                </a:solidFill>
                <a:latin typeface="Century Gothic"/>
                <a:ea typeface="DejaVu Sans"/>
              </a:rPr>
              <a:t>in each move is 1.</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1" lang="en-US" sz="2400" spc="-1" strike="noStrike" cap="small">
                <a:solidFill>
                  <a:srgbClr val="ffffff"/>
                </a:solidFill>
                <a:latin typeface="Century Gothic"/>
                <a:ea typeface="DejaVu Sans"/>
              </a:rPr>
              <a:t>Parity</a:t>
            </a:r>
            <a:r>
              <a:rPr b="0" lang="en-US" sz="2400" spc="-1" strike="noStrike" cap="small">
                <a:solidFill>
                  <a:srgbClr val="ffffff"/>
                </a:solidFill>
                <a:latin typeface="Century Gothic"/>
                <a:ea typeface="DejaVu Sans"/>
              </a:rPr>
              <a:t>(even/odd number) of </a:t>
            </a:r>
            <a:r>
              <a:rPr b="1" lang="en-US" sz="2400" spc="-1" strike="noStrike" cap="small">
                <a:solidFill>
                  <a:srgbClr val="ffffff"/>
                </a:solidFill>
                <a:latin typeface="Century Gothic"/>
                <a:ea typeface="DejaVu Sans"/>
              </a:rPr>
              <a:t>white balls does not change.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Yes we will say the parity of white balls determine the outcome of the game.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Hence hypothesis is correct.</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The Model-Checking Process</a:t>
            </a:r>
            <a:endParaRPr b="0" lang="en-US" sz="3600" spc="-1" strike="noStrike">
              <a:latin typeface="Arial"/>
            </a:endParaRPr>
          </a:p>
        </p:txBody>
      </p:sp>
      <p:sp>
        <p:nvSpPr>
          <p:cNvPr id="191"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3000"/>
          </a:bodyPr>
          <a:p>
            <a:pPr marL="457200" indent="-456120">
              <a:lnSpc>
                <a:spcPct val="150000"/>
              </a:lnSpc>
              <a:spcBef>
                <a:spcPts val="479"/>
              </a:spcBef>
              <a:spcAft>
                <a:spcPts val="601"/>
              </a:spcAft>
              <a:buClr>
                <a:srgbClr val="ffffff"/>
              </a:buClr>
              <a:buSzPct val="130000"/>
              <a:buFont typeface="Century Gothic"/>
              <a:buAutoNum type="arabicPeriod"/>
            </a:pPr>
            <a:r>
              <a:rPr b="0" lang="en-US" sz="2400" spc="-1" strike="noStrike" cap="small">
                <a:solidFill>
                  <a:srgbClr val="ffffff"/>
                </a:solidFill>
                <a:latin typeface="Century Gothic"/>
                <a:ea typeface="DejaVu Sans"/>
              </a:rPr>
              <a:t>Modeling phase</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model description language of the model checker at hand;</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as a first sanity check and quick assessment of the model, perform some simulations;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formalize the property to be checked using the property specification language.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itle 1"/>
          <p:cNvSpPr/>
          <p:nvPr/>
        </p:nvSpPr>
        <p:spPr>
          <a:xfrm>
            <a:off x="818280" y="596160"/>
            <a:ext cx="7510320" cy="1311480"/>
          </a:xfrm>
          <a:prstGeom prst="rect">
            <a:avLst/>
          </a:prstGeom>
          <a:noFill/>
          <a:ln w="0">
            <a:noFill/>
          </a:ln>
        </p:spPr>
        <p:style>
          <a:lnRef idx="0"/>
          <a:fillRef idx="0"/>
          <a:effectRef idx="0"/>
          <a:fontRef idx="minor"/>
        </p:style>
      </p:sp>
      <p:sp>
        <p:nvSpPr>
          <p:cNvPr id="193"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37000"/>
          </a:bodyPr>
          <a:p>
            <a:pPr marL="457200" indent="-456120">
              <a:lnSpc>
                <a:spcPct val="150000"/>
              </a:lnSpc>
              <a:spcBef>
                <a:spcPts val="479"/>
              </a:spcBef>
              <a:spcAft>
                <a:spcPts val="601"/>
              </a:spcAft>
              <a:buClr>
                <a:srgbClr val="ffffff"/>
              </a:buClr>
              <a:buSzPct val="130000"/>
              <a:buFont typeface="Century Gothic"/>
              <a:buAutoNum type="arabicPeriod" startAt="2"/>
            </a:pPr>
            <a:r>
              <a:rPr b="0" lang="en-US" sz="2400" spc="-1" strike="noStrike" cap="small">
                <a:solidFill>
                  <a:srgbClr val="ffffff"/>
                </a:solidFill>
                <a:latin typeface="Century Gothic"/>
                <a:ea typeface="DejaVu Sans"/>
              </a:rPr>
              <a:t>Running phase:</a:t>
            </a:r>
            <a:endParaRPr b="0" lang="en-US" sz="2400" spc="-1" strike="noStrike">
              <a:latin typeface="Arial"/>
            </a:endParaRPr>
          </a:p>
          <a:p>
            <a:pPr>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run the model checker to check the validity of the property in the system model.</a:t>
            </a:r>
            <a:endParaRPr b="0" lang="en-US" sz="2400" spc="-1" strike="noStrike">
              <a:latin typeface="Arial"/>
            </a:endParaRPr>
          </a:p>
          <a:p>
            <a:pPr marL="457200" indent="-456120">
              <a:lnSpc>
                <a:spcPct val="150000"/>
              </a:lnSpc>
              <a:spcBef>
                <a:spcPts val="479"/>
              </a:spcBef>
              <a:spcAft>
                <a:spcPts val="601"/>
              </a:spcAft>
              <a:buClr>
                <a:srgbClr val="ffffff"/>
              </a:buClr>
              <a:buSzPct val="130000"/>
              <a:buFont typeface="Century Gothic"/>
              <a:buAutoNum type="arabicPeriod" startAt="3"/>
              <a:tabLst>
                <a:tab algn="l" pos="0"/>
              </a:tabLst>
            </a:pPr>
            <a:r>
              <a:rPr b="0" lang="en-US" sz="2400" spc="-1" strike="noStrike" cap="small">
                <a:solidFill>
                  <a:srgbClr val="ffffff"/>
                </a:solidFill>
                <a:latin typeface="Century Gothic"/>
                <a:ea typeface="DejaVu Sans"/>
              </a:rPr>
              <a:t>Analysis phase:</a:t>
            </a:r>
            <a:endParaRPr b="0" lang="en-US" sz="2400" spc="-1" strike="noStrike">
              <a:latin typeface="Arial"/>
            </a:endParaRPr>
          </a:p>
          <a:p>
            <a:pPr>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property satisfied? → check next property (if any);</a:t>
            </a:r>
            <a:endParaRPr b="0" lang="en-US" sz="2400" spc="-1" strike="noStrike">
              <a:latin typeface="Arial"/>
            </a:endParaRPr>
          </a:p>
          <a:p>
            <a:pPr>
              <a:lnSpc>
                <a:spcPct val="150000"/>
              </a:lnSpc>
              <a:spcBef>
                <a:spcPts val="479"/>
              </a:spcBef>
              <a:spcAft>
                <a:spcPts val="601"/>
              </a:spcAft>
              <a:tabLst>
                <a:tab algn="l" pos="0"/>
              </a:tabLst>
            </a:pPr>
            <a:r>
              <a:rPr b="0" lang="en-US" sz="2400" spc="-1" strike="noStrike" cap="small">
                <a:solidFill>
                  <a:srgbClr val="ffffff"/>
                </a:solidFill>
                <a:latin typeface="Century Gothic"/>
                <a:ea typeface="DejaVu Sans"/>
              </a:rPr>
              <a:t>property violated? → 1. analyze generated counterexample by simulation; 2. refine the model, design, or property; 3. repeat the entire procedure. – out of memory? → try to reduce the model and try again.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itle 1"/>
          <p:cNvSpPr/>
          <p:nvPr/>
        </p:nvSpPr>
        <p:spPr>
          <a:xfrm>
            <a:off x="818280" y="596160"/>
            <a:ext cx="7510320" cy="1311480"/>
          </a:xfrm>
          <a:prstGeom prst="rect">
            <a:avLst/>
          </a:prstGeom>
          <a:noFill/>
          <a:ln w="0">
            <a:noFill/>
          </a:ln>
        </p:spPr>
        <p:style>
          <a:lnRef idx="0"/>
          <a:fillRef idx="0"/>
          <a:effectRef idx="0"/>
          <a:fontRef idx="minor"/>
        </p:style>
      </p:sp>
      <p:sp>
        <p:nvSpPr>
          <p:cNvPr id="195"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56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entire verification should be planned, administered, and organized. This is called verification organization.</a:t>
            </a:r>
            <a:endParaRPr b="0" lang="en-US" sz="2400" spc="-1" strike="noStrike">
              <a:latin typeface="Arial"/>
            </a:endParaRPr>
          </a:p>
          <a:p>
            <a:pPr marL="457200" indent="-456120">
              <a:lnSpc>
                <a:spcPct val="150000"/>
              </a:lnSpc>
              <a:spcBef>
                <a:spcPts val="479"/>
              </a:spcBef>
              <a:spcAft>
                <a:spcPts val="601"/>
              </a:spcAft>
              <a:buClr>
                <a:srgbClr val="ffffff"/>
              </a:buClr>
              <a:buSzPct val="130000"/>
              <a:buFont typeface="Century Gothic"/>
              <a:buAutoNum type="arabicPeriod" startAt="4"/>
            </a:pPr>
            <a:r>
              <a:rPr b="0" lang="en-US" sz="2400" spc="-1" strike="noStrike" cap="small">
                <a:solidFill>
                  <a:srgbClr val="ffffff"/>
                </a:solidFill>
                <a:latin typeface="Century Gothic"/>
                <a:ea typeface="DejaVu Sans"/>
              </a:rPr>
              <a:t>Running the Model Checker</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model checker first has to be initialized by appropriately setting the various options and directives that may be used to carry out the exhaustive verification.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itle 1"/>
          <p:cNvSpPr/>
          <p:nvPr/>
        </p:nvSpPr>
        <p:spPr>
          <a:xfrm>
            <a:off x="818280" y="596160"/>
            <a:ext cx="7510320" cy="1311480"/>
          </a:xfrm>
          <a:prstGeom prst="rect">
            <a:avLst/>
          </a:prstGeom>
          <a:noFill/>
          <a:ln w="0">
            <a:noFill/>
          </a:ln>
        </p:spPr>
        <p:style>
          <a:lnRef idx="0"/>
          <a:fillRef idx="0"/>
          <a:effectRef idx="0"/>
          <a:fontRef idx="minor"/>
        </p:style>
      </p:sp>
      <p:sp>
        <p:nvSpPr>
          <p:cNvPr id="197"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 actual model checking takes place. This is basically a solely algorithmic approach in which the validity of the property under consideration is checked in all states of the system model.</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itle 1"/>
          <p:cNvSpPr/>
          <p:nvPr/>
        </p:nvSpPr>
        <p:spPr>
          <a:xfrm>
            <a:off x="818280" y="596160"/>
            <a:ext cx="7510320" cy="1311480"/>
          </a:xfrm>
          <a:prstGeom prst="rect">
            <a:avLst/>
          </a:prstGeom>
          <a:noFill/>
          <a:ln w="0">
            <a:noFill/>
          </a:ln>
        </p:spPr>
        <p:style>
          <a:lnRef idx="0"/>
          <a:fillRef idx="0"/>
          <a:effectRef idx="0"/>
          <a:fontRef idx="minor"/>
        </p:style>
      </p:sp>
      <p:sp>
        <p:nvSpPr>
          <p:cNvPr id="199"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80000"/>
          </a:bodyPr>
          <a:p>
            <a:pPr marL="457200" indent="-456120">
              <a:lnSpc>
                <a:spcPct val="150000"/>
              </a:lnSpc>
              <a:spcBef>
                <a:spcPts val="479"/>
              </a:spcBef>
              <a:spcAft>
                <a:spcPts val="601"/>
              </a:spcAft>
              <a:buClr>
                <a:srgbClr val="ffffff"/>
              </a:buClr>
              <a:buSzPct val="130000"/>
              <a:buFont typeface="Century Gothic"/>
              <a:buAutoNum type="arabicPeriod" startAt="5"/>
            </a:pPr>
            <a:r>
              <a:rPr b="0" lang="en-US" sz="2400" spc="-1" strike="noStrike" cap="small">
                <a:solidFill>
                  <a:srgbClr val="ffffff"/>
                </a:solidFill>
                <a:latin typeface="Century Gothic"/>
                <a:ea typeface="DejaVu Sans"/>
              </a:rPr>
              <a:t>Analyzing the Results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There are basically three possible outcomes: the specified property is either valid in the given model or not, or the model turns out to be too large to fit within the physical limits of the computer memory.</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We analyze the validity of property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itle 1"/>
          <p:cNvSpPr/>
          <p:nvPr/>
        </p:nvSpPr>
        <p:spPr>
          <a:xfrm>
            <a:off x="818280" y="596160"/>
            <a:ext cx="7510320" cy="1311480"/>
          </a:xfrm>
          <a:prstGeom prst="rect">
            <a:avLst/>
          </a:prstGeom>
          <a:noFill/>
          <a:ln w="0">
            <a:noFill/>
          </a:ln>
        </p:spPr>
        <p:style>
          <a:lnRef idx="0"/>
          <a:fillRef idx="0"/>
          <a:effectRef idx="0"/>
          <a:fontRef idx="minor"/>
        </p:style>
      </p:sp>
      <p:sp>
        <p:nvSpPr>
          <p:cNvPr id="201"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Modeling error</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Property error</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Design error</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itle 1"/>
          <p:cNvSpPr/>
          <p:nvPr/>
        </p:nvSpPr>
        <p:spPr>
          <a:xfrm>
            <a:off x="818280" y="596160"/>
            <a:ext cx="7510320" cy="1311480"/>
          </a:xfrm>
          <a:prstGeom prst="rect">
            <a:avLst/>
          </a:prstGeom>
          <a:noFill/>
          <a:ln w="0">
            <a:noFill/>
          </a:ln>
        </p:spPr>
        <p:style>
          <a:lnRef idx="0"/>
          <a:fillRef idx="0"/>
          <a:effectRef idx="0"/>
          <a:fontRef idx="minor"/>
        </p:style>
      </p:sp>
      <p:sp>
        <p:nvSpPr>
          <p:cNvPr id="203"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ModelinG</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finite-state automata</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temporal logic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Formal Method</a:t>
            </a:r>
            <a:endParaRPr b="0" lang="en-US" sz="3600" spc="-1" strike="noStrike">
              <a:latin typeface="Arial"/>
            </a:endParaRPr>
          </a:p>
        </p:txBody>
      </p:sp>
      <p:sp>
        <p:nvSpPr>
          <p:cNvPr id="205"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44000"/>
          </a:bodyPr>
          <a:p>
            <a:pPr marL="285840" indent="-284760">
              <a:lnSpc>
                <a:spcPct val="150000"/>
              </a:lnSpc>
              <a:spcBef>
                <a:spcPts val="561"/>
              </a:spcBef>
              <a:spcAft>
                <a:spcPts val="601"/>
              </a:spcAft>
              <a:buClr>
                <a:srgbClr val="ffffff"/>
              </a:buClr>
              <a:buSzPct val="130000"/>
              <a:buFont typeface="Arial"/>
              <a:buChar char="•"/>
            </a:pPr>
            <a:r>
              <a:rPr b="0" lang="en-US" sz="2800" spc="-1" strike="noStrike" cap="small">
                <a:solidFill>
                  <a:srgbClr val="ffffff"/>
                </a:solidFill>
                <a:latin typeface="Century Gothic"/>
                <a:ea typeface="DejaVu Sans"/>
              </a:rPr>
              <a:t>The Encyclopedia of Software Engineering defines formal methods in the following manner:</a:t>
            </a:r>
            <a:endParaRPr b="0" lang="en-US" sz="28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i="1" lang="en-US" sz="2200" spc="-1" strike="noStrike" cap="small">
                <a:solidFill>
                  <a:srgbClr val="ffffff"/>
                </a:solidFill>
                <a:latin typeface="Century Gothic"/>
                <a:ea typeface="DejaVu Sans"/>
              </a:rPr>
              <a:t>Formal methods used in developing computer systems are:</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i="1" lang="en-US" sz="2200" spc="-1" strike="noStrike" cap="small">
                <a:solidFill>
                  <a:srgbClr val="ffffff"/>
                </a:solidFill>
                <a:latin typeface="Century Gothic"/>
                <a:ea typeface="DejaVu Sans"/>
              </a:rPr>
              <a:t> </a:t>
            </a:r>
            <a:r>
              <a:rPr b="0" i="1" lang="en-US" sz="2200" spc="-1" strike="noStrike" cap="small">
                <a:solidFill>
                  <a:srgbClr val="ffffff"/>
                </a:solidFill>
                <a:latin typeface="Century Gothic"/>
                <a:ea typeface="DejaVu Sans"/>
              </a:rPr>
              <a:t>mathematically based techniques for describing system properties. Such formal methods provide frameworks within which people can:</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i="1" lang="en-US" sz="2000" spc="-1" strike="noStrike" cap="small">
                <a:solidFill>
                  <a:srgbClr val="ffffff"/>
                </a:solidFill>
                <a:latin typeface="Century Gothic"/>
                <a:ea typeface="DejaVu Sans"/>
              </a:rPr>
              <a:t> </a:t>
            </a:r>
            <a:r>
              <a:rPr b="0" i="1" lang="en-US" sz="2000" spc="-1" strike="noStrike" cap="small">
                <a:solidFill>
                  <a:srgbClr val="ffffff"/>
                </a:solidFill>
                <a:latin typeface="Century Gothic"/>
                <a:ea typeface="DejaVu Sans"/>
              </a:rPr>
              <a:t>specify, develop, and verify systems in a systematic, rather than ad hoc manner</a:t>
            </a:r>
            <a:r>
              <a:rPr b="0" lang="en-US" sz="2000" spc="-1" strike="noStrike" cap="small">
                <a:solidFill>
                  <a:srgbClr val="ffffff"/>
                </a:solidFill>
                <a:latin typeface="Century Gothic"/>
                <a:ea typeface="DejaVu Sans"/>
              </a:rPr>
              <a:t>.</a:t>
            </a:r>
            <a:endParaRPr b="0" lang="en-US" sz="2000" spc="-1" strike="noStrike">
              <a:latin typeface="Arial"/>
            </a:endParaRPr>
          </a:p>
          <a:p>
            <a:pPr marL="743040" indent="-284760">
              <a:lnSpc>
                <a:spcPct val="150000"/>
              </a:lnSpc>
              <a:spcBef>
                <a:spcPts val="439"/>
              </a:spcBef>
              <a:spcAft>
                <a:spcPts val="601"/>
              </a:spcAft>
              <a:tabLst>
                <a:tab algn="l" pos="0"/>
              </a:tabLst>
            </a:pPr>
            <a:endParaRPr b="0" lang="en-US" sz="2000" spc="-1" strike="noStrike">
              <a:latin typeface="Arial"/>
            </a:endParaRPr>
          </a:p>
        </p:txBody>
      </p:sp>
      <p:pic>
        <p:nvPicPr>
          <p:cNvPr id="206" name="Picture 2" descr=""/>
          <p:cNvPicPr/>
          <p:nvPr/>
        </p:nvPicPr>
        <p:blipFill>
          <a:blip r:embed="rId1"/>
          <a:stretch/>
        </p:blipFill>
        <p:spPr>
          <a:xfrm>
            <a:off x="5410080" y="457200"/>
            <a:ext cx="3180240" cy="14371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Formal Method definition</a:t>
            </a:r>
            <a:endParaRPr b="0" lang="en-US" sz="3600" spc="-1" strike="noStrike">
              <a:latin typeface="Arial"/>
            </a:endParaRPr>
          </a:p>
        </p:txBody>
      </p:sp>
      <p:sp>
        <p:nvSpPr>
          <p:cNvPr id="20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3000"/>
          </a:bodyPr>
          <a:p>
            <a:pPr marL="2858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A method is formal if it has a sound mathematical basis, typically given by a formal specification language. </a:t>
            </a:r>
            <a:endParaRPr b="0" lang="en-US" sz="2200" spc="-1" strike="noStrike">
              <a:latin typeface="Arial"/>
            </a:endParaRPr>
          </a:p>
          <a:p>
            <a:pPr marL="2858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This basis provides a means of precisely defining notions like: </a:t>
            </a:r>
            <a:endParaRPr b="0" lang="en-US" sz="2200" spc="-1" strike="noStrike">
              <a:latin typeface="Arial"/>
            </a:endParaRPr>
          </a:p>
          <a:p>
            <a:pPr lvl="1" marL="7430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consistency</a:t>
            </a:r>
            <a:endParaRPr b="0" lang="en-US" sz="2000" spc="-1" strike="noStrike">
              <a:latin typeface="Arial"/>
            </a:endParaRPr>
          </a:p>
          <a:p>
            <a:pPr lvl="1" marL="7430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completeness, and  more relevantly specification, </a:t>
            </a:r>
            <a:endParaRPr b="0" lang="en-US" sz="2000" spc="-1" strike="noStrike">
              <a:latin typeface="Arial"/>
            </a:endParaRPr>
          </a:p>
          <a:p>
            <a:pPr lvl="1" marL="7430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implementation and correctness.</a:t>
            </a:r>
            <a:endParaRPr b="0" lang="en-US" sz="2000" spc="-1" strike="noStrike">
              <a:latin typeface="Arial"/>
            </a:endParaRPr>
          </a:p>
          <a:p>
            <a:pP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itle 1"/>
          <p:cNvSpPr/>
          <p:nvPr/>
        </p:nvSpPr>
        <p:spPr>
          <a:xfrm>
            <a:off x="457200" y="704160"/>
            <a:ext cx="8533440" cy="1141920"/>
          </a:xfrm>
          <a:prstGeom prst="rect">
            <a:avLst/>
          </a:prstGeom>
          <a:noFill/>
          <a:ln w="0">
            <a:noFill/>
          </a:ln>
        </p:spPr>
        <p:style>
          <a:lnRef idx="0"/>
          <a:fillRef idx="0"/>
          <a:effectRef idx="0"/>
          <a:fontRef idx="minor"/>
        </p:style>
        <p:txBody>
          <a:bodyPr lIns="90000" rIns="90000" tIns="45000" bIns="45000" anchor="ctr">
            <a:normAutofit fontScale="97000"/>
          </a:bodyPr>
          <a:p>
            <a:pPr>
              <a:lnSpc>
                <a:spcPct val="100000"/>
              </a:lnSpc>
            </a:pPr>
            <a:r>
              <a:rPr b="0" lang="en-US" sz="3600" spc="-1" strike="noStrike" cap="all">
                <a:solidFill>
                  <a:srgbClr val="ffffff"/>
                </a:solidFill>
                <a:latin typeface="Century Gothic"/>
                <a:ea typeface="DejaVu Sans"/>
              </a:rPr>
              <a:t>Why Formal Methods are required?</a:t>
            </a:r>
            <a:endParaRPr b="0" lang="en-US" sz="3600" spc="-1" strike="noStrike">
              <a:latin typeface="Arial"/>
            </a:endParaRPr>
          </a:p>
        </p:txBody>
      </p:sp>
      <p:sp>
        <p:nvSpPr>
          <p:cNvPr id="88"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a:bodyPr>
          <a:p>
            <a:pPr marL="285840" indent="-284760">
              <a:lnSpc>
                <a:spcPct val="150000"/>
              </a:lnSpc>
              <a:spcBef>
                <a:spcPts val="479"/>
              </a:spcBef>
              <a:spcAft>
                <a:spcPts val="601"/>
              </a:spcAft>
              <a:buClr>
                <a:srgbClr val="ffffff"/>
              </a:buClr>
              <a:buSzPct val="130000"/>
              <a:buFont typeface="Arial"/>
              <a:buChar char="•"/>
            </a:pPr>
            <a:r>
              <a:rPr b="1" lang="en-US" sz="2400" spc="-1" strike="noStrike" cap="small">
                <a:solidFill>
                  <a:srgbClr val="ffffff"/>
                </a:solidFill>
                <a:latin typeface="Century Gothic"/>
                <a:ea typeface="DejaVu Sans"/>
              </a:rPr>
              <a:t>History of software bugs</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Softwares encountered notorious bugs that were the cause of financial lose and deaths of many people.</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1" lang="en-US" sz="2200" spc="-1" strike="noStrike" cap="small">
                <a:solidFill>
                  <a:srgbClr val="ffffff"/>
                </a:solidFill>
                <a:latin typeface="Century Gothic"/>
                <a:ea typeface="DejaVu Sans"/>
              </a:rPr>
              <a:t>Famous bugs are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Formal Method definition contd..</a:t>
            </a:r>
            <a:endParaRPr b="0" lang="en-US" sz="3600" spc="-1" strike="noStrike">
              <a:latin typeface="Arial"/>
            </a:endParaRPr>
          </a:p>
        </p:txBody>
      </p:sp>
      <p:sp>
        <p:nvSpPr>
          <p:cNvPr id="21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9000"/>
          </a:bodyPr>
          <a:p>
            <a:pPr marL="285840" indent="-284760">
              <a:lnSpc>
                <a:spcPct val="150000"/>
              </a:lnSpc>
              <a:spcBef>
                <a:spcPts val="561"/>
              </a:spcBef>
              <a:spcAft>
                <a:spcPts val="601"/>
              </a:spcAft>
              <a:buClr>
                <a:srgbClr val="ffffff"/>
              </a:buClr>
              <a:buSzPct val="130000"/>
              <a:buFont typeface="Arial"/>
              <a:buChar char="•"/>
            </a:pPr>
            <a:r>
              <a:rPr b="1" lang="en-US" sz="2800" spc="-1" strike="noStrike" cap="small">
                <a:solidFill>
                  <a:srgbClr val="ffffff"/>
                </a:solidFill>
                <a:latin typeface="Century Gothic"/>
                <a:ea typeface="DejaVu Sans"/>
              </a:rPr>
              <a:t>Correctness:</a:t>
            </a:r>
            <a:endParaRPr b="0" lang="en-US" sz="28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the property that an abstract model fulfills a set of well defined requirements.</a:t>
            </a:r>
            <a:endParaRPr b="0" lang="en-US" sz="2200" spc="-1" strike="noStrike">
              <a:latin typeface="Arial"/>
            </a:endParaRPr>
          </a:p>
          <a:p>
            <a:pPr marL="285840" indent="-284760">
              <a:lnSpc>
                <a:spcPct val="150000"/>
              </a:lnSpc>
              <a:spcBef>
                <a:spcPts val="561"/>
              </a:spcBef>
              <a:spcAft>
                <a:spcPts val="601"/>
              </a:spcAft>
              <a:buClr>
                <a:srgbClr val="ffffff"/>
              </a:buClr>
              <a:buSzPct val="130000"/>
              <a:buFont typeface="Arial"/>
              <a:buChar char="•"/>
            </a:pPr>
            <a:r>
              <a:rPr b="1" lang="en-US" sz="2800" spc="-1" strike="noStrike" cap="small">
                <a:solidFill>
                  <a:srgbClr val="ffffff"/>
                </a:solidFill>
                <a:latin typeface="Century Gothic"/>
                <a:ea typeface="DejaVu Sans"/>
              </a:rPr>
              <a:t>Consistency: </a:t>
            </a:r>
            <a:endParaRPr b="0" lang="en-US" sz="28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to be consistent, facts stated in one place in a specification should not be contradicted in another place.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How Formal Methods are applied?</a:t>
            </a:r>
            <a:endParaRPr b="0" lang="en-US" sz="3600" spc="-1" strike="noStrike">
              <a:latin typeface="Arial"/>
            </a:endParaRPr>
          </a:p>
        </p:txBody>
      </p:sp>
      <p:sp>
        <p:nvSpPr>
          <p:cNvPr id="212" name="Content Placeholder 2"/>
          <p:cNvSpPr/>
          <p:nvPr/>
        </p:nvSpPr>
        <p:spPr>
          <a:xfrm>
            <a:off x="457200" y="2163960"/>
            <a:ext cx="8228520" cy="4388040"/>
          </a:xfrm>
          <a:prstGeom prst="rect">
            <a:avLst/>
          </a:prstGeom>
          <a:noFill/>
          <a:ln w="0">
            <a:noFill/>
          </a:ln>
        </p:spPr>
        <p:style>
          <a:lnRef idx="0"/>
          <a:fillRef idx="0"/>
          <a:effectRef idx="0"/>
          <a:fontRef idx="minor"/>
        </p:style>
        <p:txBody>
          <a:bodyPr lIns="90000" rIns="90000" tIns="45000" bIns="45000">
            <a:normAutofit fontScale="64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We develop models of system.</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With the help of models we will argue and prove correctness of models.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 has 2 parts:</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1" lang="en-US" sz="2200" spc="-1" strike="noStrike" cap="small">
                <a:solidFill>
                  <a:srgbClr val="ffffff"/>
                </a:solidFill>
                <a:latin typeface="Century Gothic"/>
                <a:ea typeface="DejaVu Sans"/>
              </a:rPr>
              <a:t>Logical Theory: </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Means by which one reasons about specifications, properties and programs predicate calculus, (logic ,propositions).</a:t>
            </a:r>
            <a:endParaRPr b="0" lang="en-US" sz="20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1" lang="en-US" sz="2200" spc="-1" strike="noStrike" cap="small">
                <a:solidFill>
                  <a:srgbClr val="ffffff"/>
                </a:solidFill>
                <a:latin typeface="Century Gothic"/>
                <a:ea typeface="DejaVu Sans"/>
              </a:rPr>
              <a:t>Structuring Theory:</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 </a:t>
            </a:r>
            <a:r>
              <a:rPr b="0" lang="en-US" sz="2000" spc="-1" strike="noStrike" cap="small">
                <a:solidFill>
                  <a:srgbClr val="ffffff"/>
                </a:solidFill>
                <a:latin typeface="Century Gothic"/>
                <a:ea typeface="DejaVu Sans"/>
              </a:rPr>
              <a:t>Defines elements being reasoned about.</a:t>
            </a:r>
            <a:endParaRPr b="0" lang="en-US" sz="2000" spc="-1" strike="noStrike">
              <a:latin typeface="Arial"/>
            </a:endParaRPr>
          </a:p>
          <a:p>
            <a:pPr>
              <a:lnSpc>
                <a:spcPct val="150000"/>
              </a:lnSpc>
              <a:spcBef>
                <a:spcPts val="479"/>
              </a:spcBef>
              <a:spcAft>
                <a:spcPts val="601"/>
              </a:spcAft>
            </a:pPr>
            <a:endParaRPr b="0" lang="en-US" sz="2000" spc="-1" strike="noStrike">
              <a:latin typeface="Arial"/>
            </a:endParaRPr>
          </a:p>
          <a:p>
            <a:pPr>
              <a:lnSpc>
                <a:spcPct val="150000"/>
              </a:lnSpc>
              <a:spcBef>
                <a:spcPts val="479"/>
              </a:spcBef>
              <a:spcAft>
                <a:spcPts val="6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Formal method steps</a:t>
            </a:r>
            <a:endParaRPr b="0" lang="en-US" sz="3600" spc="-1" strike="noStrike">
              <a:latin typeface="Arial"/>
            </a:endParaRPr>
          </a:p>
        </p:txBody>
      </p:sp>
      <p:sp>
        <p:nvSpPr>
          <p:cNvPr id="214" name="Content Placeholder 2"/>
          <p:cNvSpPr/>
          <p:nvPr/>
        </p:nvSpPr>
        <p:spPr>
          <a:xfrm>
            <a:off x="762120" y="1752480"/>
            <a:ext cx="7510320" cy="4577040"/>
          </a:xfrm>
          <a:prstGeom prst="rect">
            <a:avLst/>
          </a:prstGeom>
          <a:noFill/>
          <a:ln w="0">
            <a:noFill/>
          </a:ln>
        </p:spPr>
        <p:style>
          <a:lnRef idx="0"/>
          <a:fillRef idx="0"/>
          <a:effectRef idx="0"/>
          <a:fontRef idx="minor"/>
        </p:style>
        <p:txBody>
          <a:bodyPr lIns="90000" rIns="90000" tIns="45000" bIns="45000">
            <a:normAutofit fontScale="18000"/>
          </a:bodyPr>
          <a:p>
            <a:pPr marL="285840" indent="-284760">
              <a:lnSpc>
                <a:spcPct val="150000"/>
              </a:lnSpc>
              <a:spcBef>
                <a:spcPts val="499"/>
              </a:spcBef>
              <a:spcAft>
                <a:spcPts val="601"/>
              </a:spcAft>
              <a:buClr>
                <a:srgbClr val="ffffff"/>
              </a:buClr>
              <a:buSzPct val="130000"/>
              <a:buFont typeface="Arial"/>
              <a:buChar char="•"/>
            </a:pPr>
            <a:r>
              <a:rPr b="0" lang="en-US" sz="2500" spc="-1" strike="noStrike" cap="small">
                <a:solidFill>
                  <a:srgbClr val="ffffff"/>
                </a:solidFill>
                <a:latin typeface="Century Gothic"/>
                <a:ea typeface="DejaVu Sans"/>
              </a:rPr>
              <a:t>We will define state based model  for our computer programs using formal methods.</a:t>
            </a:r>
            <a:endParaRPr b="0" lang="en-US" sz="2500" spc="-1" strike="noStrike">
              <a:latin typeface="Arial"/>
            </a:endParaRPr>
          </a:p>
          <a:p>
            <a:pPr marL="514440" indent="-513360">
              <a:lnSpc>
                <a:spcPct val="150000"/>
              </a:lnSpc>
              <a:spcBef>
                <a:spcPts val="499"/>
              </a:spcBef>
              <a:spcAft>
                <a:spcPts val="601"/>
              </a:spcAft>
              <a:buClr>
                <a:srgbClr val="ffffff"/>
              </a:buClr>
              <a:buSzPct val="130000"/>
              <a:buFont typeface="Century Gothic"/>
              <a:buAutoNum type="arabicPeriod"/>
            </a:pPr>
            <a:r>
              <a:rPr b="0" lang="en-US" sz="2500" spc="-1" strike="noStrike" cap="small">
                <a:solidFill>
                  <a:srgbClr val="ffffff"/>
                </a:solidFill>
                <a:latin typeface="Century Gothic"/>
                <a:ea typeface="DejaVu Sans"/>
              </a:rPr>
              <a:t>Define the specifications of the system(InFormal specification).</a:t>
            </a:r>
            <a:endParaRPr b="0" lang="en-US" sz="2500" spc="-1" strike="noStrike">
              <a:latin typeface="Arial"/>
            </a:endParaRPr>
          </a:p>
          <a:p>
            <a:pPr marL="514440" indent="-513360">
              <a:lnSpc>
                <a:spcPct val="150000"/>
              </a:lnSpc>
              <a:spcBef>
                <a:spcPts val="499"/>
              </a:spcBef>
              <a:spcAft>
                <a:spcPts val="601"/>
              </a:spcAft>
              <a:buClr>
                <a:srgbClr val="ffffff"/>
              </a:buClr>
              <a:buSzPct val="130000"/>
              <a:buFont typeface="Century Gothic"/>
              <a:buAutoNum type="arabicPeriod"/>
            </a:pPr>
            <a:r>
              <a:rPr b="0" lang="en-US" sz="2500" spc="-1" strike="noStrike" cap="small">
                <a:solidFill>
                  <a:srgbClr val="ffffff"/>
                </a:solidFill>
                <a:latin typeface="Century Gothic"/>
                <a:ea typeface="DejaVu Sans"/>
              </a:rPr>
              <a:t>Define abstract model of specifications.</a:t>
            </a:r>
            <a:endParaRPr b="0" lang="en-US" sz="2500" spc="-1" strike="noStrike">
              <a:latin typeface="Arial"/>
            </a:endParaRPr>
          </a:p>
          <a:p>
            <a:pPr lvl="1" marL="907560" indent="-513360">
              <a:lnSpc>
                <a:spcPct val="150000"/>
              </a:lnSpc>
              <a:spcBef>
                <a:spcPts val="499"/>
              </a:spcBef>
              <a:spcAft>
                <a:spcPts val="601"/>
              </a:spcAft>
              <a:buClr>
                <a:srgbClr val="ffffff"/>
              </a:buClr>
              <a:buSzPct val="130000"/>
              <a:buFont typeface="Century Gothic"/>
              <a:buAutoNum type="romanLcPeriod"/>
            </a:pPr>
            <a:r>
              <a:rPr b="0" lang="en-US" sz="2500" spc="-1" strike="noStrike" cap="small">
                <a:solidFill>
                  <a:srgbClr val="ffffff"/>
                </a:solidFill>
                <a:latin typeface="Century Gothic"/>
                <a:ea typeface="DejaVu Sans"/>
              </a:rPr>
              <a:t>Define the states of system</a:t>
            </a:r>
            <a:r>
              <a:rPr b="0" lang="en-US" sz="2500" spc="-1" strike="noStrike" cap="small">
                <a:solidFill>
                  <a:srgbClr val="ffffff"/>
                </a:solidFill>
                <a:latin typeface="Century Gothic"/>
                <a:ea typeface="DejaVu Sans"/>
              </a:rPr>
              <a:t>	</a:t>
            </a:r>
            <a:r>
              <a:rPr b="0" lang="en-US" sz="2500" spc="-1" strike="noStrike" cap="small">
                <a:solidFill>
                  <a:srgbClr val="ffffff"/>
                </a:solidFill>
                <a:latin typeface="Century Gothic"/>
                <a:ea typeface="DejaVu Sans"/>
              </a:rPr>
              <a:t>(steps of a model)</a:t>
            </a:r>
            <a:endParaRPr b="0" lang="en-US" sz="2500" spc="-1" strike="noStrike">
              <a:latin typeface="Arial"/>
            </a:endParaRPr>
          </a:p>
          <a:p>
            <a:pPr lvl="1" marL="907560" indent="-513360">
              <a:lnSpc>
                <a:spcPct val="150000"/>
              </a:lnSpc>
              <a:spcBef>
                <a:spcPts val="499"/>
              </a:spcBef>
              <a:spcAft>
                <a:spcPts val="601"/>
              </a:spcAft>
              <a:buClr>
                <a:srgbClr val="ffffff"/>
              </a:buClr>
              <a:buSzPct val="130000"/>
              <a:buFont typeface="Century Gothic"/>
              <a:buAutoNum type="romanLcPeriod"/>
            </a:pPr>
            <a:r>
              <a:rPr b="0" lang="en-US" sz="2500" spc="-1" strike="noStrike" cap="small">
                <a:solidFill>
                  <a:srgbClr val="ffffff"/>
                </a:solidFill>
                <a:latin typeface="Century Gothic"/>
                <a:ea typeface="DejaVu Sans"/>
              </a:rPr>
              <a:t>Define invariant(condition)</a:t>
            </a:r>
            <a:endParaRPr b="0" lang="en-US" sz="2500" spc="-1" strike="noStrike">
              <a:latin typeface="Arial"/>
            </a:endParaRPr>
          </a:p>
          <a:p>
            <a:pPr lvl="1" marL="907560" indent="-513360">
              <a:lnSpc>
                <a:spcPct val="150000"/>
              </a:lnSpc>
              <a:spcBef>
                <a:spcPts val="499"/>
              </a:spcBef>
              <a:spcAft>
                <a:spcPts val="601"/>
              </a:spcAft>
              <a:buClr>
                <a:srgbClr val="ffffff"/>
              </a:buClr>
              <a:buSzPct val="130000"/>
              <a:buFont typeface="Century Gothic"/>
              <a:buAutoNum type="romanLcPeriod"/>
            </a:pPr>
            <a:r>
              <a:rPr b="0" lang="en-US" sz="2500" spc="-1" strike="noStrike" cap="small">
                <a:solidFill>
                  <a:srgbClr val="ffffff"/>
                </a:solidFill>
                <a:latin typeface="Century Gothic"/>
                <a:ea typeface="DejaVu Sans"/>
              </a:rPr>
              <a:t>Define set of operations for model to function.</a:t>
            </a:r>
            <a:endParaRPr b="0" lang="en-US" sz="2500" spc="-1" strike="noStrike">
              <a:latin typeface="Arial"/>
            </a:endParaRPr>
          </a:p>
          <a:p>
            <a:pPr lvl="2" marL="1200240" indent="-284760">
              <a:lnSpc>
                <a:spcPct val="150000"/>
              </a:lnSpc>
              <a:spcBef>
                <a:spcPts val="499"/>
              </a:spcBef>
              <a:spcAft>
                <a:spcPts val="601"/>
              </a:spcAft>
              <a:buClr>
                <a:srgbClr val="ffffff"/>
              </a:buClr>
              <a:buSzPct val="130000"/>
              <a:buFont typeface="Arial"/>
              <a:buChar char="•"/>
            </a:pPr>
            <a:r>
              <a:rPr b="0" lang="en-US" sz="2500" spc="-1" strike="noStrike" cap="small">
                <a:solidFill>
                  <a:srgbClr val="ffffff"/>
                </a:solidFill>
                <a:latin typeface="Century Gothic"/>
                <a:ea typeface="DejaVu Sans"/>
              </a:rPr>
              <a:t>System/model operation is associated with two conditions</a:t>
            </a:r>
            <a:endParaRPr b="0" lang="en-US" sz="2500" spc="-1" strike="noStrike">
              <a:latin typeface="Arial"/>
            </a:endParaRPr>
          </a:p>
          <a:p>
            <a:pPr lvl="3" marL="1542960" indent="-170280">
              <a:lnSpc>
                <a:spcPct val="150000"/>
              </a:lnSpc>
              <a:spcBef>
                <a:spcPts val="499"/>
              </a:spcBef>
              <a:spcAft>
                <a:spcPts val="601"/>
              </a:spcAft>
              <a:buClr>
                <a:srgbClr val="ffffff"/>
              </a:buClr>
              <a:buSzPct val="130000"/>
              <a:buFont typeface="Arial"/>
              <a:buChar char="•"/>
            </a:pPr>
            <a:r>
              <a:rPr b="0" lang="en-US" sz="2500" spc="-1" strike="noStrike" cap="small">
                <a:solidFill>
                  <a:srgbClr val="ffffff"/>
                </a:solidFill>
                <a:latin typeface="Century Gothic"/>
                <a:ea typeface="DejaVu Sans"/>
              </a:rPr>
              <a:t>Pre-condition</a:t>
            </a:r>
            <a:endParaRPr b="0" lang="en-US" sz="2500" spc="-1" strike="noStrike">
              <a:latin typeface="Arial"/>
            </a:endParaRPr>
          </a:p>
          <a:p>
            <a:pPr lvl="3" marL="1542960" indent="-170280">
              <a:lnSpc>
                <a:spcPct val="150000"/>
              </a:lnSpc>
              <a:spcBef>
                <a:spcPts val="499"/>
              </a:spcBef>
              <a:spcAft>
                <a:spcPts val="601"/>
              </a:spcAft>
              <a:buClr>
                <a:srgbClr val="ffffff"/>
              </a:buClr>
              <a:buSzPct val="130000"/>
              <a:buFont typeface="Arial"/>
              <a:buChar char="•"/>
            </a:pPr>
            <a:r>
              <a:rPr b="0" lang="en-US" sz="2500" spc="-1" strike="noStrike" cap="small">
                <a:solidFill>
                  <a:srgbClr val="ffffff"/>
                </a:solidFill>
                <a:latin typeface="Century Gothic"/>
                <a:ea typeface="DejaVu Sans"/>
              </a:rPr>
              <a:t>Post condition</a:t>
            </a:r>
            <a:endParaRPr b="0" lang="en-US" sz="2500" spc="-1" strike="noStrike">
              <a:latin typeface="Arial"/>
            </a:endParaRPr>
          </a:p>
          <a:p>
            <a:pPr marL="541800" indent="-513360">
              <a:lnSpc>
                <a:spcPct val="150000"/>
              </a:lnSpc>
              <a:spcBef>
                <a:spcPts val="499"/>
              </a:spcBef>
              <a:spcAft>
                <a:spcPts val="601"/>
              </a:spcAft>
              <a:buClr>
                <a:srgbClr val="ffffff"/>
              </a:buClr>
              <a:buSzPct val="130000"/>
              <a:buFont typeface="Century Gothic"/>
              <a:buAutoNum type="arabicPeriod"/>
            </a:pPr>
            <a:r>
              <a:rPr b="0" lang="en-US" sz="2500" spc="-1" strike="noStrike" cap="small">
                <a:solidFill>
                  <a:srgbClr val="ffffff"/>
                </a:solidFill>
                <a:latin typeface="Century Gothic"/>
                <a:ea typeface="DejaVu Sans"/>
              </a:rPr>
              <a:t>Model verification and Implementation </a:t>
            </a:r>
            <a:endParaRPr b="0" lang="en-US" sz="2500" spc="-1" strike="noStrike">
              <a:latin typeface="Arial"/>
            </a:endParaRPr>
          </a:p>
          <a:p>
            <a:pPr lvl="3" marL="1542960" indent="-170280">
              <a:lnSpc>
                <a:spcPct val="150000"/>
              </a:lnSpc>
              <a:spcBef>
                <a:spcPts val="499"/>
              </a:spcBef>
              <a:spcAft>
                <a:spcPts val="601"/>
              </a:spcAft>
              <a:buClr>
                <a:srgbClr val="ffffff"/>
              </a:buClr>
              <a:buSzPct val="130000"/>
              <a:buFont typeface="Arial"/>
              <a:buChar char="•"/>
            </a:pPr>
            <a:r>
              <a:rPr b="0" lang="en-US" sz="2500" spc="-1" strike="noStrike" cap="small">
                <a:solidFill>
                  <a:srgbClr val="ffffff"/>
                </a:solidFill>
                <a:latin typeface="Century Gothic"/>
                <a:ea typeface="DejaVu Sans"/>
              </a:rPr>
              <a:t>Make formal model and use tools to prove mechanically that formal execution model satisfies formal requirements.</a:t>
            </a:r>
            <a:endParaRPr b="0" lang="en-US" sz="2500" spc="-1" strike="noStrike">
              <a:latin typeface="Arial"/>
            </a:endParaRPr>
          </a:p>
          <a:p>
            <a:pPr>
              <a:lnSpc>
                <a:spcPct val="150000"/>
              </a:lnSpc>
              <a:spcBef>
                <a:spcPts val="479"/>
              </a:spcBef>
              <a:spcAft>
                <a:spcPts val="601"/>
              </a:spcAft>
            </a:pP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Model types</a:t>
            </a:r>
            <a:endParaRPr b="0" lang="en-US" sz="3600" spc="-1" strike="noStrike">
              <a:latin typeface="Arial"/>
            </a:endParaRPr>
          </a:p>
        </p:txBody>
      </p:sp>
      <p:sp>
        <p:nvSpPr>
          <p:cNvPr id="216"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55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Two types of models are defined</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1" lang="en-US" sz="2400" spc="-1" strike="noStrike" cap="small">
                <a:solidFill>
                  <a:srgbClr val="ffffff"/>
                </a:solidFill>
                <a:latin typeface="Century Gothic"/>
                <a:ea typeface="DejaVu Sans"/>
              </a:rPr>
              <a:t>Abstract model</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abstraction is the process by which data and programs are defined with a representation similar to its pictorial meaning.</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High level system design</a:t>
            </a:r>
            <a:endParaRPr b="0" lang="en-US" sz="22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1" lang="en-US" sz="2400" spc="-1" strike="noStrike" cap="small">
                <a:solidFill>
                  <a:srgbClr val="ffffff"/>
                </a:solidFill>
                <a:latin typeface="Century Gothic"/>
                <a:ea typeface="DejaVu Sans"/>
              </a:rPr>
              <a:t>Concrete model</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Detailed model of the system achieved after refinement of abstract model.</a:t>
            </a:r>
            <a:endParaRPr b="0" lang="en-US" sz="2200" spc="-1" strike="noStrike">
              <a:latin typeface="Arial"/>
            </a:endParaRPr>
          </a:p>
          <a:p>
            <a:pPr marL="393120">
              <a:lnSpc>
                <a:spcPct val="150000"/>
              </a:lnSpc>
              <a:spcBef>
                <a:spcPts val="439"/>
              </a:spcBef>
              <a:spcAft>
                <a:spcPts val="6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Formalization Spectrum</a:t>
            </a:r>
            <a:endParaRPr b="0" lang="en-US" sz="3600" spc="-1" strike="noStrike">
              <a:latin typeface="Arial"/>
            </a:endParaRPr>
          </a:p>
        </p:txBody>
      </p:sp>
      <p:pic>
        <p:nvPicPr>
          <p:cNvPr id="218" name="Picture 2" descr=""/>
          <p:cNvPicPr/>
          <p:nvPr/>
        </p:nvPicPr>
        <p:blipFill>
          <a:blip r:embed="rId1"/>
          <a:stretch/>
        </p:blipFill>
        <p:spPr>
          <a:xfrm>
            <a:off x="1639800" y="2060640"/>
            <a:ext cx="5866200" cy="4040640"/>
          </a:xfrm>
          <a:prstGeom prst="rect">
            <a:avLst/>
          </a:prstGeom>
          <a:ln w="9525">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Examples of Formal Methods</a:t>
            </a:r>
            <a:endParaRPr b="0" lang="en-US" sz="3600" spc="-1" strike="noStrike">
              <a:latin typeface="Arial"/>
            </a:endParaRPr>
          </a:p>
        </p:txBody>
      </p:sp>
      <p:sp>
        <p:nvSpPr>
          <p:cNvPr id="22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can include graphical languages. </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 example,</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Data Flow Diagrams (DFDs)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Petri Nets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Finite State Machines FSM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Use of Formal methods</a:t>
            </a:r>
            <a:endParaRPr b="0" lang="en-US" sz="3600" spc="-1" strike="noStrike">
              <a:latin typeface="Arial"/>
            </a:endParaRPr>
          </a:p>
        </p:txBody>
      </p:sp>
      <p:sp>
        <p:nvSpPr>
          <p:cNvPr id="222" name="Content Placeholder 2"/>
          <p:cNvSpPr/>
          <p:nvPr/>
        </p:nvSpPr>
        <p:spPr>
          <a:xfrm>
            <a:off x="457200" y="2133720"/>
            <a:ext cx="7999920" cy="3991320"/>
          </a:xfrm>
          <a:prstGeom prst="rect">
            <a:avLst/>
          </a:prstGeom>
          <a:noFill/>
          <a:ln w="0">
            <a:noFill/>
          </a:ln>
        </p:spPr>
        <p:style>
          <a:lnRef idx="0"/>
          <a:fillRef idx="0"/>
          <a:effectRef idx="0"/>
          <a:fontRef idx="minor"/>
        </p:style>
        <p:txBody>
          <a:bodyPr lIns="90000" rIns="90000" tIns="45000" bIns="45000">
            <a:norm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There is an increasing interest about formal methods and their applications.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have the potential to provide increased confidence in a system by satisfying the standards set by regulatory bodies.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0" lang="en-US" sz="3600" spc="-1" strike="noStrike" cap="all">
                <a:solidFill>
                  <a:srgbClr val="ffffff"/>
                </a:solidFill>
                <a:latin typeface="Century Gothic"/>
                <a:ea typeface="DejaVu Sans"/>
              </a:rPr>
              <a:t>Formal methods are not meant to</a:t>
            </a:r>
            <a:endParaRPr b="0" lang="en-US" sz="3600" spc="-1" strike="noStrike">
              <a:latin typeface="Arial"/>
            </a:endParaRPr>
          </a:p>
        </p:txBody>
      </p:sp>
      <p:sp>
        <p:nvSpPr>
          <p:cNvPr id="224"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40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to show </a:t>
            </a:r>
            <a:r>
              <a:rPr b="1" lang="en-US" sz="2400" spc="-1" strike="noStrike" cap="small">
                <a:solidFill>
                  <a:srgbClr val="ffffff"/>
                </a:solidFill>
                <a:latin typeface="Century Gothic"/>
                <a:ea typeface="DejaVu Sans"/>
              </a:rPr>
              <a:t>correctness" </a:t>
            </a:r>
            <a:r>
              <a:rPr b="0" lang="en-US" sz="2400" spc="-1" strike="noStrike" cap="small">
                <a:solidFill>
                  <a:srgbClr val="ffffff"/>
                </a:solidFill>
                <a:latin typeface="Century Gothic"/>
                <a:ea typeface="DejaVu Sans"/>
              </a:rPr>
              <a:t>of entire systems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to </a:t>
            </a:r>
            <a:r>
              <a:rPr b="1" lang="en-US" sz="2400" spc="-1" strike="noStrike" cap="small">
                <a:solidFill>
                  <a:srgbClr val="ffffff"/>
                </a:solidFill>
                <a:latin typeface="Century Gothic"/>
                <a:ea typeface="DejaVu Sans"/>
              </a:rPr>
              <a:t>replace testing </a:t>
            </a:r>
            <a:r>
              <a:rPr b="0" lang="en-US" sz="2400" spc="-1" strike="noStrike" cap="small">
                <a:solidFill>
                  <a:srgbClr val="ffffff"/>
                </a:solidFill>
                <a:latin typeface="Century Gothic"/>
                <a:ea typeface="DejaVu Sans"/>
              </a:rPr>
              <a:t>entirely</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work on models, on source code</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to </a:t>
            </a:r>
            <a:r>
              <a:rPr b="1" lang="en-US" sz="2400" spc="-1" strike="noStrike" cap="small">
                <a:solidFill>
                  <a:srgbClr val="ffffff"/>
                </a:solidFill>
                <a:latin typeface="Century Gothic"/>
                <a:ea typeface="DejaVu Sans"/>
              </a:rPr>
              <a:t>replace good design </a:t>
            </a:r>
            <a:r>
              <a:rPr b="0" lang="en-US" sz="2400" spc="-1" strike="noStrike" cap="small">
                <a:solidFill>
                  <a:srgbClr val="ffffff"/>
                </a:solidFill>
                <a:latin typeface="Century Gothic"/>
                <a:ea typeface="DejaVu Sans"/>
              </a:rPr>
              <a:t>practices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One can't formally verify messy code with unclear specs.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1" lang="en-US" sz="2400" spc="-1" strike="noStrike" cap="small">
                <a:solidFill>
                  <a:srgbClr val="ffffff"/>
                </a:solidFill>
                <a:latin typeface="Century Gothic"/>
                <a:ea typeface="DejaVu Sans"/>
              </a:rPr>
              <a:t>We are not developing(programming) a complete system using Formal methods.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Formal methods are meant for</a:t>
            </a:r>
            <a:endParaRPr b="0" lang="en-US" sz="3600" spc="-1" strike="noStrike">
              <a:latin typeface="Arial"/>
            </a:endParaRPr>
          </a:p>
        </p:txBody>
      </p:sp>
      <p:sp>
        <p:nvSpPr>
          <p:cNvPr id="226"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75000"/>
          </a:bodyPr>
          <a:p>
            <a:pPr>
              <a:lnSpc>
                <a:spcPct val="150000"/>
              </a:lnSpc>
              <a:spcBef>
                <a:spcPts val="479"/>
              </a:spcBef>
              <a:spcAft>
                <a:spcPts val="601"/>
              </a:spcAft>
            </a:pPr>
            <a:endParaRPr b="0" lang="en-US" sz="18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But ….</a:t>
            </a:r>
            <a:endParaRPr b="0" lang="en-US" sz="24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Formal proof can </a:t>
            </a:r>
            <a:r>
              <a:rPr b="1" lang="en-US" sz="2200" spc="-1" strike="noStrike" cap="small">
                <a:solidFill>
                  <a:srgbClr val="ffffff"/>
                </a:solidFill>
                <a:latin typeface="Century Gothic"/>
                <a:ea typeface="DejaVu Sans"/>
              </a:rPr>
              <a:t>replace (infinitely) many test cases</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 </a:t>
            </a:r>
            <a:r>
              <a:rPr b="0" lang="en-US" sz="2200" spc="-1" strike="noStrike" cap="small">
                <a:solidFill>
                  <a:srgbClr val="ffffff"/>
                </a:solidFill>
                <a:latin typeface="Century Gothic"/>
                <a:ea typeface="DejaVu Sans"/>
              </a:rPr>
              <a:t>Formal methods improve the quality of specs (even without formal verification)</a:t>
            </a:r>
            <a:endParaRPr b="0" lang="en-US" sz="2200" spc="-1" strike="noStrike">
              <a:latin typeface="Arial"/>
            </a:endParaRPr>
          </a:p>
          <a:p>
            <a:pPr lvl="1" marL="743040" indent="-284760">
              <a:lnSpc>
                <a:spcPct val="150000"/>
              </a:lnSpc>
              <a:spcBef>
                <a:spcPts val="439"/>
              </a:spcBef>
              <a:spcAft>
                <a:spcPts val="601"/>
              </a:spcAft>
              <a:buClr>
                <a:srgbClr val="ffffff"/>
              </a:buClr>
              <a:buSzPct val="130000"/>
              <a:buFont typeface="Arial"/>
              <a:buChar char="•"/>
            </a:pPr>
            <a:r>
              <a:rPr b="0" lang="en-US" sz="2200" spc="-1" strike="noStrike" cap="small">
                <a:solidFill>
                  <a:srgbClr val="ffffff"/>
                </a:solidFill>
                <a:latin typeface="Century Gothic"/>
                <a:ea typeface="DejaVu Sans"/>
              </a:rPr>
              <a:t>Formal methods guarantee specific properties of system model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A Fundamental Fact</a:t>
            </a:r>
            <a:endParaRPr b="0" lang="en-US" sz="3600" spc="-1" strike="noStrike">
              <a:latin typeface="Arial"/>
            </a:endParaRPr>
          </a:p>
        </p:txBody>
      </p:sp>
      <p:sp>
        <p:nvSpPr>
          <p:cNvPr id="228" name="Content Placeholder 2"/>
          <p:cNvSpPr/>
          <p:nvPr/>
        </p:nvSpPr>
        <p:spPr>
          <a:xfrm>
            <a:off x="457200" y="2286000"/>
            <a:ext cx="8228520" cy="403740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Formalization of system requirements is hard.</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But we can formalize critical features/requirements of system.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Famous bugs contd..</a:t>
            </a:r>
            <a:endParaRPr b="0" lang="en-US" sz="3600" spc="-1" strike="noStrike">
              <a:latin typeface="Arial"/>
            </a:endParaRPr>
          </a:p>
        </p:txBody>
      </p:sp>
      <p:sp>
        <p:nvSpPr>
          <p:cNvPr id="9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lvl="1" marL="907560" indent="-513360">
              <a:lnSpc>
                <a:spcPct val="150000"/>
              </a:lnSpc>
              <a:spcBef>
                <a:spcPts val="439"/>
              </a:spcBef>
              <a:spcAft>
                <a:spcPts val="601"/>
              </a:spcAft>
              <a:buClr>
                <a:srgbClr val="ffffff"/>
              </a:buClr>
              <a:buSzPct val="130000"/>
              <a:buFont typeface="Century Gothic"/>
              <a:buAutoNum type="romanLcPeriod"/>
            </a:pPr>
            <a:r>
              <a:rPr b="1" lang="en-US" sz="2200" spc="-1" strike="noStrike" cap="small">
                <a:solidFill>
                  <a:srgbClr val="ffffff"/>
                </a:solidFill>
                <a:latin typeface="Century Gothic"/>
                <a:ea typeface="DejaVu Sans"/>
              </a:rPr>
              <a:t>Therac-25 (1985-1987)</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 </a:t>
            </a:r>
            <a:r>
              <a:rPr b="0" lang="en-US" sz="2000" spc="-1" strike="noStrike" cap="small">
                <a:solidFill>
                  <a:srgbClr val="ffffff"/>
                </a:solidFill>
                <a:latin typeface="Century Gothic"/>
                <a:ea typeface="DejaVu Sans"/>
              </a:rPr>
              <a:t>computerized radiation therapy machine called the Therac-25.</a:t>
            </a:r>
            <a:endParaRPr b="0" lang="en-US" sz="20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killed many people, controller could not stop radiation due to software bug, later on the problem was fixed, after killing many people life.</a:t>
            </a:r>
            <a:endParaRPr b="0" lang="en-US" sz="2000" spc="-1" strike="noStrike">
              <a:latin typeface="Arial"/>
            </a:endParaRPr>
          </a:p>
          <a:p>
            <a:pPr marL="667440">
              <a:lnSpc>
                <a:spcPct val="150000"/>
              </a:lnSpc>
              <a:spcBef>
                <a:spcPts val="400"/>
              </a:spcBef>
              <a:spcAft>
                <a:spcPts val="601"/>
              </a:spcAft>
              <a:tabLst>
                <a:tab algn="l" pos="0"/>
              </a:tabLst>
            </a:pPr>
            <a:endParaRPr b="0" lang="en-US" sz="2000" spc="-1" strike="noStrike">
              <a:latin typeface="Arial"/>
            </a:endParaRPr>
          </a:p>
          <a:p>
            <a:pPr marL="667440">
              <a:lnSpc>
                <a:spcPct val="150000"/>
              </a:lnSpc>
              <a:spcBef>
                <a:spcPts val="479"/>
              </a:spcBef>
              <a:spcAft>
                <a:spcPts val="601"/>
              </a:spcAft>
              <a:tabLst>
                <a:tab algn="l" pos="0"/>
              </a:tabLst>
            </a:pPr>
            <a:endParaRPr b="0" lang="en-US" sz="2000" spc="-1" strike="noStrike">
              <a:latin typeface="Arial"/>
            </a:endParaRPr>
          </a:p>
        </p:txBody>
      </p:sp>
      <p:pic>
        <p:nvPicPr>
          <p:cNvPr id="91" name="Picture 2" descr=""/>
          <p:cNvPicPr/>
          <p:nvPr/>
        </p:nvPicPr>
        <p:blipFill>
          <a:blip r:embed="rId1"/>
          <a:stretch/>
        </p:blipFill>
        <p:spPr>
          <a:xfrm>
            <a:off x="5815080" y="304920"/>
            <a:ext cx="2485080" cy="183708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Tools for formal Systems</a:t>
            </a:r>
            <a:endParaRPr b="0" lang="en-US" sz="3600" spc="-1" strike="noStrike">
              <a:latin typeface="Arial"/>
            </a:endParaRPr>
          </a:p>
        </p:txBody>
      </p:sp>
      <p:sp>
        <p:nvSpPr>
          <p:cNvPr id="23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Autofit/>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Pro-B tool</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Atelier B</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RODIN tool</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Summary</a:t>
            </a:r>
            <a:endParaRPr b="0" lang="en-US" sz="3600" spc="-1" strike="noStrike">
              <a:latin typeface="Arial"/>
            </a:endParaRPr>
          </a:p>
        </p:txBody>
      </p:sp>
      <p:sp>
        <p:nvSpPr>
          <p:cNvPr id="232"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fontScale="46000"/>
          </a:bodyPr>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are used to ensure correctness and reliability of software systems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are based on mathematical models.</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are difficult to apply but results are fruitful.</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Formal methods does not mean we are programming a part of the system.</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We are verifying the system correctness using formal methods.</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Questions</a:t>
            </a:r>
            <a:endParaRPr b="0" lang="en-US" sz="3600" spc="-1" strike="noStrike">
              <a:latin typeface="Arial"/>
            </a:endParaRPr>
          </a:p>
        </p:txBody>
      </p:sp>
      <p:pic>
        <p:nvPicPr>
          <p:cNvPr id="234" name="Picture 2" descr=""/>
          <p:cNvPicPr/>
          <p:nvPr/>
        </p:nvPicPr>
        <p:blipFill>
          <a:blip r:embed="rId1"/>
          <a:stretch/>
        </p:blipFill>
        <p:spPr>
          <a:xfrm>
            <a:off x="3200400" y="1981080"/>
            <a:ext cx="3279240" cy="3747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Famous bugs contd..</a:t>
            </a:r>
            <a:endParaRPr b="0" lang="en-US" sz="3600" spc="-1" strike="noStrike">
              <a:latin typeface="Arial"/>
            </a:endParaRPr>
          </a:p>
        </p:txBody>
      </p:sp>
      <p:sp>
        <p:nvSpPr>
          <p:cNvPr id="93" name="Content Placeholder 2"/>
          <p:cNvSpPr/>
          <p:nvPr/>
        </p:nvSpPr>
        <p:spPr>
          <a:xfrm>
            <a:off x="349560" y="1927440"/>
            <a:ext cx="8228520" cy="4388040"/>
          </a:xfrm>
          <a:prstGeom prst="rect">
            <a:avLst/>
          </a:prstGeom>
          <a:noFill/>
          <a:ln w="0">
            <a:noFill/>
          </a:ln>
        </p:spPr>
        <p:style>
          <a:lnRef idx="0"/>
          <a:fillRef idx="0"/>
          <a:effectRef idx="0"/>
          <a:fontRef idx="minor"/>
        </p:style>
        <p:txBody>
          <a:bodyPr lIns="90000" rIns="90000" tIns="45000" bIns="45000">
            <a:noAutofit/>
          </a:bodyPr>
          <a:p>
            <a:pPr>
              <a:lnSpc>
                <a:spcPct val="150000"/>
              </a:lnSpc>
              <a:spcBef>
                <a:spcPts val="479"/>
              </a:spcBef>
              <a:spcAft>
                <a:spcPts val="601"/>
              </a:spcAft>
            </a:pPr>
            <a:endParaRPr b="0" lang="en-US" sz="18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In April 1992 the first F-22 Raptor crashed while landing at Edwards Air Force Base, California.</a:t>
            </a:r>
            <a:endParaRPr b="0" lang="en-US" sz="2400" spc="-1" strike="noStrike">
              <a:latin typeface="Arial"/>
            </a:endParaRPr>
          </a:p>
          <a:p>
            <a:pPr marL="285840" indent="-284760">
              <a:lnSpc>
                <a:spcPct val="150000"/>
              </a:lnSpc>
              <a:spcBef>
                <a:spcPts val="479"/>
              </a:spcBef>
              <a:spcAft>
                <a:spcPts val="601"/>
              </a:spcAft>
              <a:buClr>
                <a:srgbClr val="ffffff"/>
              </a:buClr>
              <a:buSzPct val="130000"/>
              <a:buFont typeface="Arial"/>
              <a:buChar char="•"/>
            </a:pPr>
            <a:r>
              <a:rPr b="0" lang="en-US" sz="2400" spc="-1" strike="noStrike" cap="small">
                <a:solidFill>
                  <a:srgbClr val="ffffff"/>
                </a:solidFill>
                <a:latin typeface="Century Gothic"/>
                <a:ea typeface="DejaVu Sans"/>
              </a:rPr>
              <a:t> </a:t>
            </a:r>
            <a:r>
              <a:rPr b="0" lang="en-US" sz="2400" spc="-1" strike="noStrike" cap="small">
                <a:solidFill>
                  <a:srgbClr val="ffffff"/>
                </a:solidFill>
                <a:latin typeface="Century Gothic"/>
                <a:ea typeface="DejaVu Sans"/>
              </a:rPr>
              <a:t>The cause of the crash was found to be a flight control software error</a:t>
            </a:r>
            <a:endParaRPr b="0" lang="en-US" sz="2400" spc="-1" strike="noStrike">
              <a:latin typeface="Arial"/>
            </a:endParaRPr>
          </a:p>
          <a:p>
            <a:pPr>
              <a:lnSpc>
                <a:spcPct val="150000"/>
              </a:lnSpc>
              <a:spcBef>
                <a:spcPts val="479"/>
              </a:spcBef>
              <a:spcAft>
                <a:spcPts val="601"/>
              </a:spcAft>
            </a:pPr>
            <a:endParaRPr b="0" lang="en-US" sz="2400" spc="-1" strike="noStrike">
              <a:latin typeface="Arial"/>
            </a:endParaRPr>
          </a:p>
        </p:txBody>
      </p:sp>
      <p:sp>
        <p:nvSpPr>
          <p:cNvPr id="94" name="AutoShape 2"/>
          <p:cNvSpPr/>
          <p:nvPr/>
        </p:nvSpPr>
        <p:spPr>
          <a:xfrm>
            <a:off x="47880" y="-152280"/>
            <a:ext cx="303840" cy="303840"/>
          </a:xfrm>
          <a:prstGeom prst="rect">
            <a:avLst/>
          </a:prstGeom>
          <a:noFill/>
          <a:ln w="0">
            <a:noFill/>
          </a:ln>
        </p:spPr>
        <p:style>
          <a:lnRef idx="0"/>
          <a:fillRef idx="0"/>
          <a:effectRef idx="0"/>
          <a:fontRef idx="minor"/>
        </p:style>
      </p:sp>
      <p:pic>
        <p:nvPicPr>
          <p:cNvPr id="95" name="Picture 5" descr=""/>
          <p:cNvPicPr/>
          <p:nvPr/>
        </p:nvPicPr>
        <p:blipFill>
          <a:blip r:embed="rId1"/>
          <a:stretch/>
        </p:blipFill>
        <p:spPr>
          <a:xfrm>
            <a:off x="6172200" y="596160"/>
            <a:ext cx="2618280" cy="1742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The Millennium Bug, or Y2K</a:t>
            </a:r>
            <a:endParaRPr b="0" lang="en-US" sz="3600" spc="-1" strike="noStrike">
              <a:latin typeface="Arial"/>
            </a:endParaRPr>
          </a:p>
        </p:txBody>
      </p:sp>
      <p:pic>
        <p:nvPicPr>
          <p:cNvPr id="97" name="Picture 2" descr="2000"/>
          <p:cNvPicPr/>
          <p:nvPr/>
        </p:nvPicPr>
        <p:blipFill>
          <a:blip r:embed="rId1"/>
          <a:stretch/>
        </p:blipFill>
        <p:spPr>
          <a:xfrm>
            <a:off x="5029200" y="2057400"/>
            <a:ext cx="3347280" cy="2376360"/>
          </a:xfrm>
          <a:prstGeom prst="rect">
            <a:avLst/>
          </a:prstGeom>
          <a:ln w="0">
            <a:noFill/>
          </a:ln>
        </p:spPr>
      </p:pic>
      <p:sp>
        <p:nvSpPr>
          <p:cNvPr id="98" name="TextBox 3"/>
          <p:cNvSpPr/>
          <p:nvPr/>
        </p:nvSpPr>
        <p:spPr>
          <a:xfrm>
            <a:off x="228600" y="2430360"/>
            <a:ext cx="4570920" cy="30157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n-US" sz="2400" spc="-1" strike="noStrike">
                <a:solidFill>
                  <a:srgbClr val="ffffff"/>
                </a:solidFill>
                <a:latin typeface="Century Gothic"/>
                <a:ea typeface="DejaVu Sans"/>
              </a:rPr>
              <a:t>two digits were used to show the date, e.g. 98 instead of 1998,</a:t>
            </a:r>
            <a:endParaRPr b="0" lang="en-US" sz="2400" spc="-1" strike="noStrike">
              <a:latin typeface="Arial"/>
            </a:endParaRPr>
          </a:p>
          <a:p>
            <a:pPr algn="just">
              <a:lnSpc>
                <a:spcPct val="100000"/>
              </a:lnSpc>
            </a:pPr>
            <a:r>
              <a:rPr b="0" lang="en-US" sz="2400" spc="-1" strike="noStrike">
                <a:solidFill>
                  <a:srgbClr val="ffffff"/>
                </a:solidFill>
                <a:latin typeface="Century Gothic"/>
                <a:ea typeface="DejaVu Sans"/>
              </a:rPr>
              <a:t>the year 2000 could only be represented as ’00′, which might confuse computers into thinking it meant the year 1900</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le 1"/>
          <p:cNvSpPr/>
          <p:nvPr/>
        </p:nvSpPr>
        <p:spPr>
          <a:xfrm>
            <a:off x="818280" y="596160"/>
            <a:ext cx="7510320" cy="1311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cap="all">
                <a:solidFill>
                  <a:srgbClr val="ffffff"/>
                </a:solidFill>
                <a:latin typeface="Century Gothic"/>
                <a:ea typeface="DejaVu Sans"/>
              </a:rPr>
              <a:t>Famous bugs contd..</a:t>
            </a:r>
            <a:endParaRPr b="0" lang="en-US" sz="3600" spc="-1" strike="noStrike">
              <a:latin typeface="Arial"/>
            </a:endParaRPr>
          </a:p>
        </p:txBody>
      </p:sp>
      <p:sp>
        <p:nvSpPr>
          <p:cNvPr id="100" name="Content Placeholder 2"/>
          <p:cNvSpPr/>
          <p:nvPr/>
        </p:nvSpPr>
        <p:spPr>
          <a:xfrm>
            <a:off x="818280" y="2061000"/>
            <a:ext cx="7510320" cy="4039920"/>
          </a:xfrm>
          <a:prstGeom prst="rect">
            <a:avLst/>
          </a:prstGeom>
          <a:noFill/>
          <a:ln w="0">
            <a:noFill/>
          </a:ln>
        </p:spPr>
        <p:style>
          <a:lnRef idx="0"/>
          <a:fillRef idx="0"/>
          <a:effectRef idx="0"/>
          <a:fontRef idx="minor"/>
        </p:style>
        <p:txBody>
          <a:bodyPr lIns="90000" rIns="90000" tIns="45000" bIns="45000">
            <a:normAutofit/>
          </a:bodyPr>
          <a:p>
            <a:pPr lvl="1" marL="937440" indent="-570600">
              <a:lnSpc>
                <a:spcPct val="150000"/>
              </a:lnSpc>
              <a:spcBef>
                <a:spcPts val="439"/>
              </a:spcBef>
              <a:spcAft>
                <a:spcPts val="601"/>
              </a:spcAft>
              <a:buClr>
                <a:srgbClr val="ffffff"/>
              </a:buClr>
              <a:buSzPct val="130000"/>
              <a:buFont typeface="Century Gothic"/>
              <a:buAutoNum type="romanLcPeriod" startAt="4"/>
            </a:pPr>
            <a:r>
              <a:rPr b="0" lang="en-US" sz="2200" spc="-1" strike="noStrike" cap="small">
                <a:solidFill>
                  <a:srgbClr val="ffffff"/>
                </a:solidFill>
                <a:latin typeface="Century Gothic"/>
                <a:ea typeface="DejaVu Sans"/>
              </a:rPr>
              <a:t>Pentium bug</a:t>
            </a:r>
            <a:endParaRPr b="0" lang="en-US" sz="22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 </a:t>
            </a:r>
            <a:r>
              <a:rPr b="0" lang="en-US" sz="2000" spc="-1" strike="noStrike" cap="small">
                <a:solidFill>
                  <a:srgbClr val="ffffff"/>
                </a:solidFill>
                <a:latin typeface="Century Gothic"/>
                <a:ea typeface="DejaVu Sans"/>
              </a:rPr>
              <a:t>software error in microcode of Pentium microprocessor, which resulted in error of floating point calculations problems.</a:t>
            </a:r>
            <a:endParaRPr b="0" lang="en-US" sz="2000" spc="-1" strike="noStrike">
              <a:latin typeface="Arial"/>
            </a:endParaRPr>
          </a:p>
          <a:p>
            <a:pPr lvl="2" marL="1200240" indent="-284760">
              <a:lnSpc>
                <a:spcPct val="150000"/>
              </a:lnSpc>
              <a:spcBef>
                <a:spcPts val="400"/>
              </a:spcBef>
              <a:spcAft>
                <a:spcPts val="601"/>
              </a:spcAft>
              <a:buClr>
                <a:srgbClr val="ffffff"/>
              </a:buClr>
              <a:buSzPct val="130000"/>
              <a:buFont typeface="Arial"/>
              <a:buChar char="•"/>
            </a:pPr>
            <a:r>
              <a:rPr b="0" lang="en-US" sz="2000" spc="-1" strike="noStrike" cap="small">
                <a:solidFill>
                  <a:srgbClr val="ffffff"/>
                </a:solidFill>
                <a:latin typeface="Century Gothic"/>
                <a:ea typeface="DejaVu Sans"/>
              </a:rPr>
              <a:t>Intel had to take back all the Pentiums, and it caused huge loss of dollars.</a:t>
            </a:r>
            <a:endParaRPr b="0" lang="en-US" sz="2000" spc="-1" strike="noStrike">
              <a:latin typeface="Arial"/>
            </a:endParaRPr>
          </a:p>
          <a:p>
            <a:pPr>
              <a:lnSpc>
                <a:spcPct val="150000"/>
              </a:lnSpc>
              <a:spcBef>
                <a:spcPts val="479"/>
              </a:spcBef>
              <a:spcAft>
                <a:spcPts val="601"/>
              </a:spcAft>
            </a:pPr>
            <a:endParaRPr b="0" lang="en-US" sz="2000" spc="-1" strike="noStrike">
              <a:latin typeface="Arial"/>
            </a:endParaRPr>
          </a:p>
          <a:p>
            <a:pPr>
              <a:lnSpc>
                <a:spcPct val="150000"/>
              </a:lnSpc>
              <a:spcBef>
                <a:spcPts val="479"/>
              </a:spcBef>
              <a:spcAft>
                <a:spcPts val="601"/>
              </a:spcAft>
            </a:pPr>
            <a:endParaRPr b="0" lang="en-US" sz="2000" spc="-1" strike="noStrike">
              <a:latin typeface="Arial"/>
            </a:endParaRPr>
          </a:p>
        </p:txBody>
      </p:sp>
      <p:pic>
        <p:nvPicPr>
          <p:cNvPr id="101" name="Picture 2" descr=""/>
          <p:cNvPicPr/>
          <p:nvPr/>
        </p:nvPicPr>
        <p:blipFill>
          <a:blip r:embed="rId1"/>
          <a:stretch/>
        </p:blipFill>
        <p:spPr>
          <a:xfrm>
            <a:off x="5943600" y="457200"/>
            <a:ext cx="2806560" cy="2102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TM03457485[[fn=Mesh]]</Template>
  <TotalTime>1703</TotalTime>
  <Application>LibreOffice/7.1.4.2$Linux_X86_64 LibreOffice_project/10$Build-2</Application>
  <AppVersion>15.0000</AppVersion>
  <Words>2242</Words>
  <Paragraphs>264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2012-01-25T07:42:03Z</dcterms:created>
  <dc:creator>Saima</dc:creator>
  <dc:description/>
  <dc:language>en-US</dc:language>
  <cp:lastModifiedBy/>
  <dcterms:modified xsi:type="dcterms:W3CDTF">2021-09-21T15:24:10Z</dcterms:modified>
  <cp:revision>218</cp:revision>
  <dc:subject/>
  <dc:title>Formal Methods in Software Engineering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64</vt:i4>
  </property>
</Properties>
</file>